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6" r:id="rId2"/>
    <p:sldId id="269" r:id="rId3"/>
    <p:sldId id="293" r:id="rId4"/>
    <p:sldId id="297" r:id="rId5"/>
    <p:sldId id="290" r:id="rId6"/>
    <p:sldId id="291" r:id="rId7"/>
    <p:sldId id="304" r:id="rId8"/>
    <p:sldId id="299" r:id="rId9"/>
    <p:sldId id="272" r:id="rId10"/>
    <p:sldId id="270" r:id="rId11"/>
    <p:sldId id="280" r:id="rId12"/>
    <p:sldId id="279" r:id="rId13"/>
    <p:sldId id="263" r:id="rId14"/>
    <p:sldId id="281" r:id="rId15"/>
    <p:sldId id="287" r:id="rId16"/>
    <p:sldId id="307" r:id="rId17"/>
    <p:sldId id="309" r:id="rId18"/>
    <p:sldId id="310" r:id="rId19"/>
    <p:sldId id="312" r:id="rId20"/>
    <p:sldId id="313" r:id="rId21"/>
    <p:sldId id="311" r:id="rId22"/>
    <p:sldId id="264" r:id="rId23"/>
    <p:sldId id="308"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2" autoAdjust="0"/>
    <p:restoredTop sz="71880" autoAdjust="0"/>
  </p:normalViewPr>
  <p:slideViewPr>
    <p:cSldViewPr>
      <p:cViewPr>
        <p:scale>
          <a:sx n="100" d="100"/>
          <a:sy n="100" d="100"/>
        </p:scale>
        <p:origin x="-1816" y="7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ichellekondo:Dropbox:Port%20Richmond%20Air%20Quality:PR_AirMonitoring_Spring2012:Data:BCdata_raw10-18-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ichellekondo:Dropbox:Port%20Richmond%20Air%20Quality:PR_AirMonitoring_Spring2012:Data:ALLDATA9-2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ichellekondo:Dropbox:Port%20Richmond%20Air%20Quality:PR_AirMonitoring_Spring2012:Data:TrafficCounts:TrafficCount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a:defRPr sz="1400"/>
            </a:pPr>
            <a:r>
              <a:rPr lang="en-US" altLang="ja-JP" sz="1600" b="1" i="0" baseline="0" dirty="0" smtClean="0">
                <a:effectLst/>
              </a:rPr>
              <a:t>BC 30-Minute Average</a:t>
            </a:r>
            <a:r>
              <a:rPr lang="en-US" altLang="ja-JP" sz="1600" dirty="0" smtClean="0"/>
              <a:t> </a:t>
            </a:r>
            <a:r>
              <a:rPr lang="en-US" altLang="ja-JP" sz="1600" b="1" i="0" baseline="0" dirty="0">
                <a:effectLst/>
              </a:rPr>
              <a:t>Concentrations </a:t>
            </a:r>
            <a:endParaRPr lang="en-US" altLang="ja-JP" sz="1600" dirty="0">
              <a:effectLst/>
            </a:endParaRPr>
          </a:p>
          <a:p>
            <a:pPr algn="ctr">
              <a:defRPr sz="1400"/>
            </a:pPr>
            <a:r>
              <a:rPr lang="en-US" altLang="ja-JP" sz="1600" b="1" i="0" baseline="0" dirty="0">
                <a:effectLst/>
              </a:rPr>
              <a:t>AMY James Middle School </a:t>
            </a:r>
          </a:p>
          <a:p>
            <a:pPr algn="ctr">
              <a:defRPr sz="1400"/>
            </a:pPr>
            <a:r>
              <a:rPr lang="en-US" altLang="ja-JP" sz="1400" b="1" i="0" baseline="0" dirty="0">
                <a:effectLst/>
              </a:rPr>
              <a:t>Day </a:t>
            </a:r>
            <a:r>
              <a:rPr lang="en-US" altLang="ja-JP" sz="1400" b="1" i="0" baseline="0" dirty="0" smtClean="0">
                <a:effectLst/>
              </a:rPr>
              <a:t>3: </a:t>
            </a:r>
            <a:r>
              <a:rPr lang="en-US" altLang="ja-JP" sz="1400" b="1" i="0" baseline="0" dirty="0">
                <a:effectLst/>
              </a:rPr>
              <a:t>5-31-12</a:t>
            </a:r>
            <a:endParaRPr lang="en-US" altLang="ja-JP" sz="1400" dirty="0">
              <a:effectLst/>
            </a:endParaRPr>
          </a:p>
        </c:rich>
      </c:tx>
      <c:layout>
        <c:manualLayout>
          <c:xMode val="edge"/>
          <c:yMode val="edge"/>
          <c:x val="0.113536079729164"/>
          <c:y val="0.0170068027210884"/>
        </c:manualLayout>
      </c:layout>
      <c:overlay val="0"/>
    </c:title>
    <c:autoTitleDeleted val="0"/>
    <c:plotArea>
      <c:layout>
        <c:manualLayout>
          <c:layoutTarget val="inner"/>
          <c:xMode val="edge"/>
          <c:yMode val="edge"/>
          <c:x val="0.106428133471021"/>
          <c:y val="0.210583446404342"/>
          <c:w val="0.853768636427638"/>
          <c:h val="0.598884389790489"/>
        </c:manualLayout>
      </c:layout>
      <c:scatterChart>
        <c:scatterStyle val="lineMarker"/>
        <c:varyColors val="0"/>
        <c:ser>
          <c:idx val="0"/>
          <c:order val="0"/>
          <c:tx>
            <c:v>South Side (I-95)</c:v>
          </c:tx>
          <c:spPr>
            <a:ln w="47625">
              <a:noFill/>
            </a:ln>
          </c:spPr>
          <c:xVal>
            <c:numRef>
              <c:f>'30-min_calcs'!$A$6:$A$25</c:f>
              <c:numCache>
                <c:formatCode>[$-409]h:mm\ AM/PM;@</c:formatCode>
                <c:ptCount val="20"/>
                <c:pt idx="0">
                  <c:v>0.354166666666667</c:v>
                </c:pt>
                <c:pt idx="1">
                  <c:v>0.375</c:v>
                </c:pt>
                <c:pt idx="2">
                  <c:v>0.395833333333333</c:v>
                </c:pt>
                <c:pt idx="3">
                  <c:v>0.416666666666667</c:v>
                </c:pt>
                <c:pt idx="4">
                  <c:v>0.4375</c:v>
                </c:pt>
                <c:pt idx="5">
                  <c:v>0.458333333333333</c:v>
                </c:pt>
                <c:pt idx="6">
                  <c:v>0.479166666666667</c:v>
                </c:pt>
                <c:pt idx="7">
                  <c:v>0.5</c:v>
                </c:pt>
                <c:pt idx="8">
                  <c:v>0.520833333333333</c:v>
                </c:pt>
                <c:pt idx="9">
                  <c:v>0.541666666666666</c:v>
                </c:pt>
                <c:pt idx="10">
                  <c:v>0.5625</c:v>
                </c:pt>
                <c:pt idx="11">
                  <c:v>0.583333333333333</c:v>
                </c:pt>
                <c:pt idx="12">
                  <c:v>0.604166666666666</c:v>
                </c:pt>
                <c:pt idx="13">
                  <c:v>0.625</c:v>
                </c:pt>
                <c:pt idx="14">
                  <c:v>0.645833333333333</c:v>
                </c:pt>
                <c:pt idx="15">
                  <c:v>0.666666666666666</c:v>
                </c:pt>
                <c:pt idx="16">
                  <c:v>0.6875</c:v>
                </c:pt>
                <c:pt idx="17">
                  <c:v>0.708333333333333</c:v>
                </c:pt>
                <c:pt idx="18">
                  <c:v>0.729166666666666</c:v>
                </c:pt>
                <c:pt idx="19">
                  <c:v>0.75</c:v>
                </c:pt>
              </c:numCache>
            </c:numRef>
          </c:xVal>
          <c:yVal>
            <c:numRef>
              <c:f>'30-min_calcs'!$K$6:$K$25</c:f>
              <c:numCache>
                <c:formatCode>General</c:formatCode>
                <c:ptCount val="20"/>
                <c:pt idx="0">
                  <c:v>2.495130434782609</c:v>
                </c:pt>
                <c:pt idx="1">
                  <c:v>2.332166666666667</c:v>
                </c:pt>
                <c:pt idx="2">
                  <c:v>4.725533333333333</c:v>
                </c:pt>
                <c:pt idx="3">
                  <c:v>2.520933333333333</c:v>
                </c:pt>
                <c:pt idx="4">
                  <c:v>1.368896551724138</c:v>
                </c:pt>
                <c:pt idx="5">
                  <c:v>1.405333333333334</c:v>
                </c:pt>
                <c:pt idx="6">
                  <c:v>1.563214285714286</c:v>
                </c:pt>
                <c:pt idx="7">
                  <c:v>1.511633333333333</c:v>
                </c:pt>
                <c:pt idx="8">
                  <c:v>1.731892857142857</c:v>
                </c:pt>
                <c:pt idx="9">
                  <c:v>1.1192</c:v>
                </c:pt>
                <c:pt idx="10">
                  <c:v>0.951793103448276</c:v>
                </c:pt>
                <c:pt idx="11">
                  <c:v>1.766633333333333</c:v>
                </c:pt>
                <c:pt idx="12">
                  <c:v>0.726566666666667</c:v>
                </c:pt>
                <c:pt idx="13">
                  <c:v>1.794900000000001</c:v>
                </c:pt>
                <c:pt idx="14">
                  <c:v>0.6612</c:v>
                </c:pt>
                <c:pt idx="15">
                  <c:v>0.480533333333333</c:v>
                </c:pt>
                <c:pt idx="16">
                  <c:v>1.069233333333333</c:v>
                </c:pt>
                <c:pt idx="17">
                  <c:v>0.5687</c:v>
                </c:pt>
                <c:pt idx="18">
                  <c:v>0.9331</c:v>
                </c:pt>
                <c:pt idx="19">
                  <c:v>0.499033333333333</c:v>
                </c:pt>
              </c:numCache>
            </c:numRef>
          </c:yVal>
          <c:smooth val="0"/>
        </c:ser>
        <c:ser>
          <c:idx val="1"/>
          <c:order val="1"/>
          <c:tx>
            <c:v>North Side (Courtyard)</c:v>
          </c:tx>
          <c:spPr>
            <a:ln w="47625">
              <a:noFill/>
            </a:ln>
          </c:spPr>
          <c:xVal>
            <c:numRef>
              <c:f>'30-min_calcs'!$A$6:$A$25</c:f>
              <c:numCache>
                <c:formatCode>[$-409]h:mm\ AM/PM;@</c:formatCode>
                <c:ptCount val="20"/>
                <c:pt idx="0">
                  <c:v>0.354166666666667</c:v>
                </c:pt>
                <c:pt idx="1">
                  <c:v>0.375</c:v>
                </c:pt>
                <c:pt idx="2">
                  <c:v>0.395833333333333</c:v>
                </c:pt>
                <c:pt idx="3">
                  <c:v>0.416666666666667</c:v>
                </c:pt>
                <c:pt idx="4">
                  <c:v>0.4375</c:v>
                </c:pt>
                <c:pt idx="5">
                  <c:v>0.458333333333333</c:v>
                </c:pt>
                <c:pt idx="6">
                  <c:v>0.479166666666667</c:v>
                </c:pt>
                <c:pt idx="7">
                  <c:v>0.5</c:v>
                </c:pt>
                <c:pt idx="8">
                  <c:v>0.520833333333333</c:v>
                </c:pt>
                <c:pt idx="9">
                  <c:v>0.541666666666666</c:v>
                </c:pt>
                <c:pt idx="10">
                  <c:v>0.5625</c:v>
                </c:pt>
                <c:pt idx="11">
                  <c:v>0.583333333333333</c:v>
                </c:pt>
                <c:pt idx="12">
                  <c:v>0.604166666666666</c:v>
                </c:pt>
                <c:pt idx="13">
                  <c:v>0.625</c:v>
                </c:pt>
                <c:pt idx="14">
                  <c:v>0.645833333333333</c:v>
                </c:pt>
                <c:pt idx="15">
                  <c:v>0.666666666666666</c:v>
                </c:pt>
                <c:pt idx="16">
                  <c:v>0.6875</c:v>
                </c:pt>
                <c:pt idx="17">
                  <c:v>0.708333333333333</c:v>
                </c:pt>
                <c:pt idx="18">
                  <c:v>0.729166666666666</c:v>
                </c:pt>
                <c:pt idx="19">
                  <c:v>0.75</c:v>
                </c:pt>
              </c:numCache>
            </c:numRef>
          </c:xVal>
          <c:yVal>
            <c:numRef>
              <c:f>'30-min_calcs'!$L$6:$L$20</c:f>
              <c:numCache>
                <c:formatCode>General</c:formatCode>
                <c:ptCount val="15"/>
                <c:pt idx="0">
                  <c:v>2.2638</c:v>
                </c:pt>
                <c:pt idx="1">
                  <c:v>0.896066666666666</c:v>
                </c:pt>
                <c:pt idx="2">
                  <c:v>0.708366666666667</c:v>
                </c:pt>
                <c:pt idx="3">
                  <c:v>0.631233333333333</c:v>
                </c:pt>
                <c:pt idx="4">
                  <c:v>0.639533333333333</c:v>
                </c:pt>
                <c:pt idx="5">
                  <c:v>0.5224</c:v>
                </c:pt>
                <c:pt idx="6">
                  <c:v>0.458533333333333</c:v>
                </c:pt>
                <c:pt idx="7">
                  <c:v>0.406733333333333</c:v>
                </c:pt>
                <c:pt idx="8">
                  <c:v>0.4081</c:v>
                </c:pt>
                <c:pt idx="9">
                  <c:v>0.447866666666667</c:v>
                </c:pt>
                <c:pt idx="10">
                  <c:v>0.514433333333333</c:v>
                </c:pt>
                <c:pt idx="11">
                  <c:v>0.4815</c:v>
                </c:pt>
                <c:pt idx="12">
                  <c:v>0.401866666666667</c:v>
                </c:pt>
                <c:pt idx="13">
                  <c:v>0.357733333333333</c:v>
                </c:pt>
                <c:pt idx="14">
                  <c:v>0.367411764705882</c:v>
                </c:pt>
              </c:numCache>
            </c:numRef>
          </c:yVal>
          <c:smooth val="0"/>
        </c:ser>
        <c:dLbls>
          <c:showLegendKey val="0"/>
          <c:showVal val="0"/>
          <c:showCatName val="0"/>
          <c:showSerName val="0"/>
          <c:showPercent val="0"/>
          <c:showBubbleSize val="0"/>
        </c:dLbls>
        <c:axId val="-2112249800"/>
        <c:axId val="-2130440904"/>
      </c:scatterChart>
      <c:valAx>
        <c:axId val="-2112249800"/>
        <c:scaling>
          <c:orientation val="minMax"/>
          <c:min val="0.334"/>
        </c:scaling>
        <c:delete val="0"/>
        <c:axPos val="b"/>
        <c:title>
          <c:tx>
            <c:rich>
              <a:bodyPr/>
              <a:lstStyle/>
              <a:p>
                <a:pPr>
                  <a:defRPr sz="1200"/>
                </a:pPr>
                <a:r>
                  <a:rPr lang="en-US" altLang="ja-JP" sz="1200" dirty="0" smtClean="0"/>
                  <a:t>Time</a:t>
                </a:r>
                <a:endParaRPr lang="en-US" altLang="ja-JP" sz="1200" dirty="0"/>
              </a:p>
            </c:rich>
          </c:tx>
          <c:layout/>
          <c:overlay val="0"/>
        </c:title>
        <c:numFmt formatCode="[$-409]h:mm\ AM/PM;@" sourceLinked="1"/>
        <c:majorTickMark val="out"/>
        <c:minorTickMark val="none"/>
        <c:tickLblPos val="nextTo"/>
        <c:txPr>
          <a:bodyPr rot="-2700000"/>
          <a:lstStyle/>
          <a:p>
            <a:pPr>
              <a:defRPr sz="1100"/>
            </a:pPr>
            <a:endParaRPr lang="ja-JP"/>
          </a:p>
        </c:txPr>
        <c:crossAx val="-2130440904"/>
        <c:crosses val="autoZero"/>
        <c:crossBetween val="midCat"/>
        <c:majorUnit val="0.04165"/>
      </c:valAx>
      <c:valAx>
        <c:axId val="-2130440904"/>
        <c:scaling>
          <c:orientation val="minMax"/>
        </c:scaling>
        <c:delete val="0"/>
        <c:axPos val="l"/>
        <c:majorGridlines/>
        <c:title>
          <c:tx>
            <c:rich>
              <a:bodyPr rot="-5400000" vert="horz"/>
              <a:lstStyle/>
              <a:p>
                <a:pPr>
                  <a:defRPr sz="1200"/>
                </a:pPr>
                <a:r>
                  <a:rPr lang="en-US" altLang="ja-JP" sz="1200" dirty="0"/>
                  <a:t>Black</a:t>
                </a:r>
                <a:r>
                  <a:rPr lang="en-US" altLang="ja-JP" sz="1200" baseline="0" dirty="0"/>
                  <a:t> Carbon Concentration µgm</a:t>
                </a:r>
                <a:r>
                  <a:rPr lang="en-US" altLang="ja-JP" sz="1200" baseline="30000" dirty="0"/>
                  <a:t>-3</a:t>
                </a:r>
              </a:p>
            </c:rich>
          </c:tx>
          <c:layout>
            <c:manualLayout>
              <c:xMode val="edge"/>
              <c:yMode val="edge"/>
              <c:x val="0.0121231721034871"/>
              <c:y val="0.165468200926107"/>
            </c:manualLayout>
          </c:layout>
          <c:overlay val="0"/>
        </c:title>
        <c:numFmt formatCode="General" sourceLinked="1"/>
        <c:majorTickMark val="out"/>
        <c:minorTickMark val="none"/>
        <c:tickLblPos val="nextTo"/>
        <c:crossAx val="-2112249800"/>
        <c:crosses val="autoZero"/>
        <c:crossBetween val="midCat"/>
      </c:valAx>
    </c:plotArea>
    <c:legend>
      <c:legendPos val="r"/>
      <c:layout>
        <c:manualLayout>
          <c:xMode val="edge"/>
          <c:yMode val="edge"/>
          <c:x val="0.558829708274171"/>
          <c:y val="0.25282791482815"/>
          <c:w val="0.362761705568054"/>
          <c:h val="0.140036148084844"/>
        </c:manualLayout>
      </c:layout>
      <c:overlay val="0"/>
      <c:txPr>
        <a:bodyPr/>
        <a:lstStyle/>
        <a:p>
          <a:pPr>
            <a:defRPr sz="1200"/>
          </a:pPr>
          <a:endParaRPr lang="ja-JP"/>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BC Daily Average Concentration </a:t>
            </a:r>
          </a:p>
          <a:p>
            <a:pPr>
              <a:defRPr sz="1400"/>
            </a:pPr>
            <a:r>
              <a:rPr lang="en-US" sz="1400"/>
              <a:t>by Distance from I-95</a:t>
            </a:r>
          </a:p>
        </c:rich>
      </c:tx>
      <c:layout/>
      <c:overlay val="0"/>
    </c:title>
    <c:autoTitleDeleted val="0"/>
    <c:plotArea>
      <c:layout/>
      <c:scatterChart>
        <c:scatterStyle val="lineMarker"/>
        <c:varyColors val="0"/>
        <c:ser>
          <c:idx val="0"/>
          <c:order val="0"/>
          <c:tx>
            <c:strRef>
              <c:f>ALLDATA!$L$1</c:f>
              <c:strCache>
                <c:ptCount val="1"/>
                <c:pt idx="0">
                  <c:v>average</c:v>
                </c:pt>
              </c:strCache>
            </c:strRef>
          </c:tx>
          <c:spPr>
            <a:ln w="47625">
              <a:noFill/>
            </a:ln>
          </c:spPr>
          <c:trendline>
            <c:trendlineType val="linear"/>
            <c:dispRSqr val="0"/>
            <c:dispEq val="0"/>
          </c:trendline>
          <c:xVal>
            <c:numRef>
              <c:f>ALLDATA!$G$2:$G$28</c:f>
              <c:numCache>
                <c:formatCode>0</c:formatCode>
                <c:ptCount val="27"/>
                <c:pt idx="0">
                  <c:v>1195.11060586</c:v>
                </c:pt>
                <c:pt idx="1">
                  <c:v>778.139793329999</c:v>
                </c:pt>
                <c:pt idx="2">
                  <c:v>1412.0094611</c:v>
                </c:pt>
                <c:pt idx="3">
                  <c:v>778.139793329999</c:v>
                </c:pt>
                <c:pt idx="4">
                  <c:v>1412.0094611</c:v>
                </c:pt>
                <c:pt idx="5">
                  <c:v>1195.11060586</c:v>
                </c:pt>
                <c:pt idx="6">
                  <c:v>1137.45760918</c:v>
                </c:pt>
                <c:pt idx="7">
                  <c:v>499.704446879999</c:v>
                </c:pt>
                <c:pt idx="8">
                  <c:v>439.60779708</c:v>
                </c:pt>
                <c:pt idx="9">
                  <c:v>1137.45760918</c:v>
                </c:pt>
                <c:pt idx="10">
                  <c:v>771.76557344</c:v>
                </c:pt>
                <c:pt idx="11">
                  <c:v>442.7621147999996</c:v>
                </c:pt>
                <c:pt idx="12">
                  <c:v>1195.11060586</c:v>
                </c:pt>
                <c:pt idx="13">
                  <c:v>1185.41489088</c:v>
                </c:pt>
                <c:pt idx="14">
                  <c:v>1412.0094611</c:v>
                </c:pt>
                <c:pt idx="15">
                  <c:v>1195.11060586</c:v>
                </c:pt>
                <c:pt idx="16">
                  <c:v>771.76557344</c:v>
                </c:pt>
                <c:pt idx="17">
                  <c:v>972.5227906999984</c:v>
                </c:pt>
                <c:pt idx="18">
                  <c:v>1458.8004605</c:v>
                </c:pt>
                <c:pt idx="19">
                  <c:v>1887.14404659</c:v>
                </c:pt>
                <c:pt idx="20">
                  <c:v>303.7687772599986</c:v>
                </c:pt>
                <c:pt idx="21">
                  <c:v>442.7621147999996</c:v>
                </c:pt>
                <c:pt idx="22">
                  <c:v>2148.81199621</c:v>
                </c:pt>
                <c:pt idx="23">
                  <c:v>1299.30189915</c:v>
                </c:pt>
                <c:pt idx="24">
                  <c:v>3845.04662237999</c:v>
                </c:pt>
                <c:pt idx="25">
                  <c:v>1206.6207827</c:v>
                </c:pt>
              </c:numCache>
            </c:numRef>
          </c:xVal>
          <c:yVal>
            <c:numRef>
              <c:f>ALLDATA!$L$2:$L$28</c:f>
              <c:numCache>
                <c:formatCode>0.00</c:formatCode>
                <c:ptCount val="27"/>
                <c:pt idx="0">
                  <c:v>1.297766176470589</c:v>
                </c:pt>
                <c:pt idx="1">
                  <c:v>1.925765751418592</c:v>
                </c:pt>
                <c:pt idx="2">
                  <c:v>1.382825586400748</c:v>
                </c:pt>
                <c:pt idx="3">
                  <c:v>1.810804314449918</c:v>
                </c:pt>
                <c:pt idx="4">
                  <c:v>0.951445833333333</c:v>
                </c:pt>
                <c:pt idx="5">
                  <c:v>1.652805555555556</c:v>
                </c:pt>
                <c:pt idx="6">
                  <c:v>0.867660210872008</c:v>
                </c:pt>
                <c:pt idx="7">
                  <c:v>1.221559348439333</c:v>
                </c:pt>
                <c:pt idx="8">
                  <c:v>0.63402522875817</c:v>
                </c:pt>
                <c:pt idx="9">
                  <c:v>0.409054324221818</c:v>
                </c:pt>
                <c:pt idx="10">
                  <c:v>1.26309442008817</c:v>
                </c:pt>
                <c:pt idx="11">
                  <c:v>0.723558774038461</c:v>
                </c:pt>
                <c:pt idx="12">
                  <c:v>1.02405171294223</c:v>
                </c:pt>
                <c:pt idx="13">
                  <c:v>0.756658034406628</c:v>
                </c:pt>
                <c:pt idx="14">
                  <c:v>0.628555525846702</c:v>
                </c:pt>
                <c:pt idx="15">
                  <c:v>0.566997570670958</c:v>
                </c:pt>
                <c:pt idx="16">
                  <c:v>0.859985184222309</c:v>
                </c:pt>
                <c:pt idx="17">
                  <c:v>0.521227262526745</c:v>
                </c:pt>
                <c:pt idx="18">
                  <c:v>1.889702144506281</c:v>
                </c:pt>
                <c:pt idx="19">
                  <c:v>1.92689076923077</c:v>
                </c:pt>
                <c:pt idx="20">
                  <c:v>3.819636465489821</c:v>
                </c:pt>
                <c:pt idx="21">
                  <c:v>1.520426662561577</c:v>
                </c:pt>
                <c:pt idx="22">
                  <c:v>0.677201832907076</c:v>
                </c:pt>
                <c:pt idx="23">
                  <c:v>2.223053069153069</c:v>
                </c:pt>
                <c:pt idx="24">
                  <c:v>1.417420225347237</c:v>
                </c:pt>
                <c:pt idx="25">
                  <c:v>0.525978758169935</c:v>
                </c:pt>
              </c:numCache>
            </c:numRef>
          </c:yVal>
          <c:smooth val="0"/>
        </c:ser>
        <c:dLbls>
          <c:showLegendKey val="0"/>
          <c:showVal val="0"/>
          <c:showCatName val="0"/>
          <c:showSerName val="0"/>
          <c:showPercent val="0"/>
          <c:showBubbleSize val="0"/>
        </c:dLbls>
        <c:axId val="-2111136264"/>
        <c:axId val="-2124334872"/>
      </c:scatterChart>
      <c:valAx>
        <c:axId val="-2111136264"/>
        <c:scaling>
          <c:orientation val="minMax"/>
        </c:scaling>
        <c:delete val="0"/>
        <c:axPos val="b"/>
        <c:title>
          <c:tx>
            <c:rich>
              <a:bodyPr/>
              <a:lstStyle/>
              <a:p>
                <a:pPr>
                  <a:defRPr/>
                </a:pPr>
                <a:r>
                  <a:rPr lang="en-US"/>
                  <a:t>Distance</a:t>
                </a:r>
                <a:r>
                  <a:rPr lang="en-US" baseline="0"/>
                  <a:t> from I-95 (meters)</a:t>
                </a:r>
                <a:endParaRPr lang="en-US"/>
              </a:p>
            </c:rich>
          </c:tx>
          <c:layout/>
          <c:overlay val="0"/>
        </c:title>
        <c:numFmt formatCode="0" sourceLinked="1"/>
        <c:majorTickMark val="out"/>
        <c:minorTickMark val="none"/>
        <c:tickLblPos val="nextTo"/>
        <c:crossAx val="-2124334872"/>
        <c:crosses val="autoZero"/>
        <c:crossBetween val="midCat"/>
      </c:valAx>
      <c:valAx>
        <c:axId val="-2124334872"/>
        <c:scaling>
          <c:orientation val="minMax"/>
        </c:scaling>
        <c:delete val="0"/>
        <c:axPos val="l"/>
        <c:majorGridlines/>
        <c:title>
          <c:tx>
            <c:rich>
              <a:bodyPr rot="-5400000" vert="horz"/>
              <a:lstStyle/>
              <a:p>
                <a:pPr>
                  <a:defRPr/>
                </a:pPr>
                <a:r>
                  <a:rPr lang="en-US"/>
                  <a:t>BC Concentration µg/m</a:t>
                </a:r>
                <a:r>
                  <a:rPr lang="en-US" baseline="30000"/>
                  <a:t>3</a:t>
                </a:r>
              </a:p>
            </c:rich>
          </c:tx>
          <c:layout/>
          <c:overlay val="0"/>
        </c:title>
        <c:numFmt formatCode="0.00" sourceLinked="1"/>
        <c:majorTickMark val="out"/>
        <c:minorTickMark val="none"/>
        <c:tickLblPos val="nextTo"/>
        <c:crossAx val="-2111136264"/>
        <c:crosses val="autoZero"/>
        <c:crossBetween val="midCat"/>
      </c:valAx>
    </c:plotArea>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a:defRPr sz="1400"/>
            </a:pPr>
            <a:r>
              <a:rPr lang="en-US" sz="1400" dirty="0"/>
              <a:t>Richmond Street </a:t>
            </a:r>
            <a:r>
              <a:rPr lang="en-US" sz="1400" dirty="0" smtClean="0"/>
              <a:t>Traffic </a:t>
            </a:r>
            <a:r>
              <a:rPr lang="en-US" sz="1400" dirty="0"/>
              <a:t>Counts</a:t>
            </a:r>
          </a:p>
          <a:p>
            <a:pPr algn="ctr">
              <a:defRPr sz="1400"/>
            </a:pPr>
            <a:r>
              <a:rPr lang="en-US" sz="1400" dirty="0"/>
              <a:t>Weekday</a:t>
            </a:r>
            <a:r>
              <a:rPr lang="en-US" sz="1400" baseline="0" dirty="0"/>
              <a:t> Average</a:t>
            </a:r>
            <a:r>
              <a:rPr lang="en-US" sz="1400" dirty="0"/>
              <a:t> (5-29-12 -- 6-6-12)</a:t>
            </a:r>
          </a:p>
        </c:rich>
      </c:tx>
      <c:layout>
        <c:manualLayout>
          <c:xMode val="edge"/>
          <c:yMode val="edge"/>
          <c:x val="0.143193243085994"/>
          <c:y val="0.0354483267716535"/>
        </c:manualLayout>
      </c:layout>
      <c:overlay val="0"/>
    </c:title>
    <c:autoTitleDeleted val="0"/>
    <c:plotArea>
      <c:layout>
        <c:manualLayout>
          <c:layoutTarget val="inner"/>
          <c:xMode val="edge"/>
          <c:yMode val="edge"/>
          <c:x val="0.0990493566352986"/>
          <c:y val="0.215959567554056"/>
          <c:w val="0.833186649082658"/>
          <c:h val="0.528094613173353"/>
        </c:manualLayout>
      </c:layout>
      <c:barChart>
        <c:barDir val="col"/>
        <c:grouping val="stacked"/>
        <c:varyColors val="0"/>
        <c:ser>
          <c:idx val="0"/>
          <c:order val="0"/>
          <c:tx>
            <c:strRef>
              <c:f>[2]Richmond_combined!$D$52</c:f>
              <c:strCache>
                <c:ptCount val="1"/>
                <c:pt idx="0">
                  <c:v>Non-Diesel Count</c:v>
                </c:pt>
              </c:strCache>
            </c:strRef>
          </c:tx>
          <c:invertIfNegative val="0"/>
          <c:cat>
            <c:strRef>
              <c:f>[2]Richmond_combined!$A$53:$A$76</c:f>
              <c:strCache>
                <c:ptCount val="24"/>
                <c:pt idx="0">
                  <c:v>_x0006_12-1am</c:v>
                </c:pt>
                <c:pt idx="1">
                  <c:v>_x0005_1-2am</c:v>
                </c:pt>
                <c:pt idx="2">
                  <c:v>_x0005_2-3am</c:v>
                </c:pt>
                <c:pt idx="3">
                  <c:v>_x0005_3-4am</c:v>
                </c:pt>
                <c:pt idx="4">
                  <c:v>_x0005_4-5am</c:v>
                </c:pt>
                <c:pt idx="5">
                  <c:v>_x0005_5-6am</c:v>
                </c:pt>
                <c:pt idx="6">
                  <c:v>_x0005_6-7am</c:v>
                </c:pt>
                <c:pt idx="7">
                  <c:v>_x0005_7-8am</c:v>
                </c:pt>
                <c:pt idx="8">
                  <c:v>_x0005_8-9am</c:v>
                </c:pt>
                <c:pt idx="9">
                  <c:v>_x0006_9-10am</c:v>
                </c:pt>
                <c:pt idx="10">
                  <c:v>_x0007_10-11am</c:v>
                </c:pt>
                <c:pt idx="11">
                  <c:v>	11am-12pm</c:v>
                </c:pt>
                <c:pt idx="12">
                  <c:v>_x0006_12-1pm</c:v>
                </c:pt>
                <c:pt idx="13">
                  <c:v>_x0005_1-2pm</c:v>
                </c:pt>
                <c:pt idx="14">
                  <c:v>_x0005_2-3pm</c:v>
                </c:pt>
                <c:pt idx="15">
                  <c:v>_x0005_3-4pm</c:v>
                </c:pt>
                <c:pt idx="16">
                  <c:v>_x0005_4-5pm</c:v>
                </c:pt>
                <c:pt idx="17">
                  <c:v>_x0005_5-6pm</c:v>
                </c:pt>
                <c:pt idx="18">
                  <c:v>_x0005_6-7pm</c:v>
                </c:pt>
                <c:pt idx="19">
                  <c:v>_x0005_7-8pm</c:v>
                </c:pt>
                <c:pt idx="20">
                  <c:v>_x0005_8-9pm</c:v>
                </c:pt>
                <c:pt idx="21">
                  <c:v>_x0006_9-10pm</c:v>
                </c:pt>
                <c:pt idx="22">
                  <c:v>_x0007_10-11pm</c:v>
                </c:pt>
                <c:pt idx="23">
                  <c:v>	11pm-12am</c:v>
                </c:pt>
              </c:strCache>
            </c:strRef>
          </c:cat>
          <c:val>
            <c:numRef>
              <c:f>[2]Richmond_combined!$V$53:$V$76</c:f>
              <c:numCache>
                <c:formatCode>General</c:formatCode>
                <c:ptCount val="24"/>
                <c:pt idx="0">
                  <c:v>107.2857142857143</c:v>
                </c:pt>
                <c:pt idx="1">
                  <c:v>77.0</c:v>
                </c:pt>
                <c:pt idx="2">
                  <c:v>71.14285714285705</c:v>
                </c:pt>
                <c:pt idx="3">
                  <c:v>80.7142857142857</c:v>
                </c:pt>
                <c:pt idx="4">
                  <c:v>110.4285714285714</c:v>
                </c:pt>
                <c:pt idx="5">
                  <c:v>333.7142857142857</c:v>
                </c:pt>
                <c:pt idx="6">
                  <c:v>561.7142857142857</c:v>
                </c:pt>
                <c:pt idx="7">
                  <c:v>640.8571428571429</c:v>
                </c:pt>
                <c:pt idx="8">
                  <c:v>636.0</c:v>
                </c:pt>
                <c:pt idx="9">
                  <c:v>595.3333333333333</c:v>
                </c:pt>
                <c:pt idx="10">
                  <c:v>559.5</c:v>
                </c:pt>
                <c:pt idx="11">
                  <c:v>637.3333333333333</c:v>
                </c:pt>
                <c:pt idx="12">
                  <c:v>673.6666666666666</c:v>
                </c:pt>
                <c:pt idx="13">
                  <c:v>690.0</c:v>
                </c:pt>
                <c:pt idx="14">
                  <c:v>708.1666666666666</c:v>
                </c:pt>
                <c:pt idx="15">
                  <c:v>747.1666666666666</c:v>
                </c:pt>
                <c:pt idx="16">
                  <c:v>794.1666666666666</c:v>
                </c:pt>
                <c:pt idx="17">
                  <c:v>821.5</c:v>
                </c:pt>
                <c:pt idx="18">
                  <c:v>732.3333333333333</c:v>
                </c:pt>
                <c:pt idx="19">
                  <c:v>583.8333333333333</c:v>
                </c:pt>
                <c:pt idx="20">
                  <c:v>463.8333333333333</c:v>
                </c:pt>
                <c:pt idx="21">
                  <c:v>379.1666666666666</c:v>
                </c:pt>
                <c:pt idx="22">
                  <c:v>296.6666666666666</c:v>
                </c:pt>
                <c:pt idx="23">
                  <c:v>194.1666666666667</c:v>
                </c:pt>
              </c:numCache>
            </c:numRef>
          </c:val>
        </c:ser>
        <c:ser>
          <c:idx val="1"/>
          <c:order val="1"/>
          <c:tx>
            <c:strRef>
              <c:f>[2]Richmond_combined!$E$52</c:f>
              <c:strCache>
                <c:ptCount val="1"/>
                <c:pt idx="0">
                  <c:v>Diesel Count</c:v>
                </c:pt>
              </c:strCache>
            </c:strRef>
          </c:tx>
          <c:invertIfNegative val="0"/>
          <c:cat>
            <c:strRef>
              <c:f>[2]Richmond_combined!$A$53:$A$76</c:f>
              <c:strCache>
                <c:ptCount val="24"/>
                <c:pt idx="0">
                  <c:v>_x0006_12-1am</c:v>
                </c:pt>
                <c:pt idx="1">
                  <c:v>_x0005_1-2am</c:v>
                </c:pt>
                <c:pt idx="2">
                  <c:v>_x0005_2-3am</c:v>
                </c:pt>
                <c:pt idx="3">
                  <c:v>_x0005_3-4am</c:v>
                </c:pt>
                <c:pt idx="4">
                  <c:v>_x0005_4-5am</c:v>
                </c:pt>
                <c:pt idx="5">
                  <c:v>_x0005_5-6am</c:v>
                </c:pt>
                <c:pt idx="6">
                  <c:v>_x0005_6-7am</c:v>
                </c:pt>
                <c:pt idx="7">
                  <c:v>_x0005_7-8am</c:v>
                </c:pt>
                <c:pt idx="8">
                  <c:v>_x0005_8-9am</c:v>
                </c:pt>
                <c:pt idx="9">
                  <c:v>_x0006_9-10am</c:v>
                </c:pt>
                <c:pt idx="10">
                  <c:v>_x0007_10-11am</c:v>
                </c:pt>
                <c:pt idx="11">
                  <c:v>	11am-12pm</c:v>
                </c:pt>
                <c:pt idx="12">
                  <c:v>_x0006_12-1pm</c:v>
                </c:pt>
                <c:pt idx="13">
                  <c:v>_x0005_1-2pm</c:v>
                </c:pt>
                <c:pt idx="14">
                  <c:v>_x0005_2-3pm</c:v>
                </c:pt>
                <c:pt idx="15">
                  <c:v>_x0005_3-4pm</c:v>
                </c:pt>
                <c:pt idx="16">
                  <c:v>_x0005_4-5pm</c:v>
                </c:pt>
                <c:pt idx="17">
                  <c:v>_x0005_5-6pm</c:v>
                </c:pt>
                <c:pt idx="18">
                  <c:v>_x0005_6-7pm</c:v>
                </c:pt>
                <c:pt idx="19">
                  <c:v>_x0005_7-8pm</c:v>
                </c:pt>
                <c:pt idx="20">
                  <c:v>_x0005_8-9pm</c:v>
                </c:pt>
                <c:pt idx="21">
                  <c:v>_x0006_9-10pm</c:v>
                </c:pt>
                <c:pt idx="22">
                  <c:v>_x0007_10-11pm</c:v>
                </c:pt>
                <c:pt idx="23">
                  <c:v>	11pm-12am</c:v>
                </c:pt>
              </c:strCache>
            </c:strRef>
          </c:cat>
          <c:val>
            <c:numRef>
              <c:f>[2]Richmond_combined!$W$53:$W$76</c:f>
              <c:numCache>
                <c:formatCode>General</c:formatCode>
                <c:ptCount val="24"/>
                <c:pt idx="0">
                  <c:v>5.714285714285709</c:v>
                </c:pt>
                <c:pt idx="1">
                  <c:v>4.714285714285709</c:v>
                </c:pt>
                <c:pt idx="2">
                  <c:v>7.285714285714285</c:v>
                </c:pt>
                <c:pt idx="3">
                  <c:v>11.85714285714286</c:v>
                </c:pt>
                <c:pt idx="4">
                  <c:v>19.85714285714286</c:v>
                </c:pt>
                <c:pt idx="5">
                  <c:v>40.42857142857143</c:v>
                </c:pt>
                <c:pt idx="6">
                  <c:v>80.14285714285705</c:v>
                </c:pt>
                <c:pt idx="7">
                  <c:v>60.14285714285714</c:v>
                </c:pt>
                <c:pt idx="8">
                  <c:v>77.16666666666667</c:v>
                </c:pt>
                <c:pt idx="9">
                  <c:v>75.16666666666667</c:v>
                </c:pt>
                <c:pt idx="10">
                  <c:v>77.5</c:v>
                </c:pt>
                <c:pt idx="11">
                  <c:v>80.83333333333326</c:v>
                </c:pt>
                <c:pt idx="12">
                  <c:v>66.5</c:v>
                </c:pt>
                <c:pt idx="13">
                  <c:v>69.16666666666667</c:v>
                </c:pt>
                <c:pt idx="14">
                  <c:v>73.0</c:v>
                </c:pt>
                <c:pt idx="15">
                  <c:v>50.66666666666658</c:v>
                </c:pt>
                <c:pt idx="16">
                  <c:v>54.16666666666658</c:v>
                </c:pt>
                <c:pt idx="17">
                  <c:v>34.66666666666658</c:v>
                </c:pt>
                <c:pt idx="18">
                  <c:v>34.33333333333334</c:v>
                </c:pt>
                <c:pt idx="19">
                  <c:v>20.83333333333328</c:v>
                </c:pt>
                <c:pt idx="20">
                  <c:v>19.16666666666667</c:v>
                </c:pt>
                <c:pt idx="21">
                  <c:v>14.0</c:v>
                </c:pt>
                <c:pt idx="22">
                  <c:v>11.5</c:v>
                </c:pt>
                <c:pt idx="23">
                  <c:v>5.333333333333332</c:v>
                </c:pt>
              </c:numCache>
            </c:numRef>
          </c:val>
        </c:ser>
        <c:dLbls>
          <c:showLegendKey val="0"/>
          <c:showVal val="0"/>
          <c:showCatName val="0"/>
          <c:showSerName val="0"/>
          <c:showPercent val="0"/>
          <c:showBubbleSize val="0"/>
        </c:dLbls>
        <c:gapWidth val="150"/>
        <c:overlap val="100"/>
        <c:axId val="-2087440504"/>
        <c:axId val="-2087279640"/>
      </c:barChart>
      <c:catAx>
        <c:axId val="-2087440504"/>
        <c:scaling>
          <c:orientation val="minMax"/>
        </c:scaling>
        <c:delete val="0"/>
        <c:axPos val="b"/>
        <c:numFmt formatCode="General" sourceLinked="1"/>
        <c:majorTickMark val="out"/>
        <c:minorTickMark val="none"/>
        <c:tickLblPos val="nextTo"/>
        <c:crossAx val="-2087279640"/>
        <c:crosses val="autoZero"/>
        <c:auto val="1"/>
        <c:lblAlgn val="ctr"/>
        <c:lblOffset val="100"/>
        <c:tickLblSkip val="2"/>
        <c:noMultiLvlLbl val="0"/>
      </c:catAx>
      <c:valAx>
        <c:axId val="-2087279640"/>
        <c:scaling>
          <c:orientation val="minMax"/>
          <c:max val="1000.0"/>
        </c:scaling>
        <c:delete val="0"/>
        <c:axPos val="l"/>
        <c:majorGridlines/>
        <c:numFmt formatCode="General" sourceLinked="1"/>
        <c:majorTickMark val="out"/>
        <c:minorTickMark val="none"/>
        <c:tickLblPos val="nextTo"/>
        <c:crossAx val="-2087440504"/>
        <c:crosses val="autoZero"/>
        <c:crossBetween val="between"/>
        <c:majorUnit val="100.0"/>
      </c:valAx>
    </c:plotArea>
    <c:legend>
      <c:legendPos val="b"/>
      <c:layout>
        <c:manualLayout>
          <c:xMode val="edge"/>
          <c:yMode val="edge"/>
          <c:x val="0.240458103864185"/>
          <c:y val="0.901299535303989"/>
          <c:w val="0.501742524236494"/>
          <c:h val="0.0823070220730605"/>
        </c:manualLayout>
      </c:layout>
      <c:overlay val="0"/>
    </c:legend>
    <c:plotVisOnly val="1"/>
    <c:dispBlanksAs val="gap"/>
    <c:showDLblsOverMax val="0"/>
  </c:chart>
  <c:spPr>
    <a:solidFill>
      <a:schemeClr val="bg1"/>
    </a:solid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B8578-57A5-4601-A0BB-7E38B1936E61}" type="datetimeFigureOut">
              <a:rPr lang="en-US" smtClean="0"/>
              <a:pPr/>
              <a:t>11/18/12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26072-3D82-4306-BEA7-69431C523C94}" type="slidenum">
              <a:rPr lang="en-US" smtClean="0"/>
              <a:pPr/>
              <a:t>‹#›</a:t>
            </a:fld>
            <a:endParaRPr lang="en-US"/>
          </a:p>
        </p:txBody>
      </p:sp>
    </p:spTree>
    <p:extLst>
      <p:ext uri="{BB962C8B-B14F-4D97-AF65-F5344CB8AC3E}">
        <p14:creationId xmlns:p14="http://schemas.microsoft.com/office/powerpoint/2010/main" val="11183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time.com/time/health/article/0,8599,1938379,00.html%23ixzz2CdfB7jZW"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eorgia"/>
                <a:cs typeface="Georgia"/>
              </a:rPr>
              <a:t>(i.e. power plants, incinerators)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Georgia"/>
                <a:cs typeface="Georgia"/>
              </a:rPr>
              <a:t>Diesel engines emit up to 100 times more exhaust PM than gas engines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u="none" strike="noStrike" kern="1200" dirty="0" smtClean="0">
                <a:solidFill>
                  <a:schemeClr val="tx1"/>
                </a:solidFill>
                <a:effectLst/>
                <a:latin typeface="+mn-lt"/>
                <a:ea typeface="+mn-ea"/>
                <a:cs typeface="+mn-cs"/>
              </a:rPr>
              <a:t>black carbon in the air actually absorbs sunlight as it comes from space, directly heating up the atmosphere. "The soot particles are like the parts of a blanket, and it's getting thicker," says </a:t>
            </a:r>
            <a:r>
              <a:rPr lang="en-US" altLang="ja-JP" sz="1200" u="none" strike="noStrike" kern="1200" dirty="0" err="1" smtClean="0">
                <a:solidFill>
                  <a:schemeClr val="tx1"/>
                </a:solidFill>
                <a:effectLst/>
                <a:latin typeface="+mn-lt"/>
                <a:ea typeface="+mn-ea"/>
                <a:cs typeface="+mn-cs"/>
              </a:rPr>
              <a:t>Ramanathan</a:t>
            </a:r>
            <a:r>
              <a:rPr lang="en-US" altLang="ja-JP" sz="1200" u="none" strike="noStrike" kern="1200" dirty="0" smtClean="0">
                <a:solidFill>
                  <a:schemeClr val="tx1"/>
                </a:solidFill>
                <a:effectLst/>
                <a:latin typeface="+mn-lt"/>
                <a:ea typeface="+mn-ea"/>
                <a:cs typeface="+mn-cs"/>
              </a:rPr>
              <a:t>. "The smoke absorbs sunlight and heats the blanket directly." </a:t>
            </a:r>
            <a:br>
              <a:rPr lang="en-US" altLang="ja-JP" sz="1200" u="none" strike="noStrike" kern="1200" dirty="0" smtClean="0">
                <a:solidFill>
                  <a:schemeClr val="tx1"/>
                </a:solidFill>
                <a:effectLst/>
                <a:latin typeface="+mn-lt"/>
                <a:ea typeface="+mn-ea"/>
                <a:cs typeface="+mn-cs"/>
              </a:rPr>
            </a:br>
            <a:r>
              <a:rPr lang="en-US" altLang="ja-JP" sz="1200" u="none" strike="noStrike" kern="1200" dirty="0" smtClean="0">
                <a:solidFill>
                  <a:schemeClr val="tx1"/>
                </a:solidFill>
                <a:effectLst/>
                <a:latin typeface="+mn-lt"/>
                <a:ea typeface="+mn-ea"/>
                <a:cs typeface="+mn-cs"/>
              </a:rPr>
              <a:t/>
            </a:r>
            <a:br>
              <a:rPr lang="en-US" altLang="ja-JP" sz="1200" u="none" strike="noStrike" kern="1200" dirty="0" smtClean="0">
                <a:solidFill>
                  <a:schemeClr val="tx1"/>
                </a:solidFill>
                <a:effectLst/>
                <a:latin typeface="+mn-lt"/>
                <a:ea typeface="+mn-ea"/>
                <a:cs typeface="+mn-cs"/>
              </a:rPr>
            </a:br>
            <a:r>
              <a:rPr lang="en-US" altLang="ja-JP" sz="1200" u="none" strike="noStrike" kern="1200" dirty="0" smtClean="0">
                <a:solidFill>
                  <a:schemeClr val="tx1"/>
                </a:solidFill>
                <a:effectLst/>
                <a:latin typeface="+mn-lt"/>
                <a:ea typeface="+mn-ea"/>
                <a:cs typeface="+mn-cs"/>
              </a:rPr>
              <a:t>Read more: </a:t>
            </a:r>
            <a:r>
              <a:rPr lang="en-US" altLang="ja-JP" sz="1200" u="none" strike="noStrike" kern="1200" dirty="0" smtClean="0">
                <a:solidFill>
                  <a:schemeClr val="tx1"/>
                </a:solidFill>
                <a:effectLst/>
                <a:latin typeface="+mn-lt"/>
                <a:ea typeface="+mn-ea"/>
                <a:cs typeface="+mn-cs"/>
                <a:hlinkClick r:id="rId3"/>
              </a:rPr>
              <a:t>http://www.time.com/time/health/article/0,8599,1938379,00.html#ixzz2CdfB7jZW</a:t>
            </a:r>
            <a:r>
              <a:rPr lang="en-US" altLang="ja-JP" sz="1200" u="none" strike="noStrike" kern="1200" dirty="0" smtClean="0">
                <a:solidFill>
                  <a:schemeClr val="tx1"/>
                </a:solidFill>
                <a:effectLst/>
                <a:latin typeface="+mn-lt"/>
                <a:ea typeface="+mn-ea"/>
                <a:cs typeface="+mn-cs"/>
              </a:rPr>
              <a:t/>
            </a:r>
            <a:br>
              <a:rPr lang="en-US" altLang="ja-JP" sz="1200" u="none" strike="noStrike" kern="1200" dirty="0" smtClean="0">
                <a:solidFill>
                  <a:schemeClr val="tx1"/>
                </a:solidFill>
                <a:effectLst/>
                <a:latin typeface="+mn-lt"/>
                <a:ea typeface="+mn-ea"/>
                <a:cs typeface="+mn-cs"/>
              </a:rPr>
            </a:br>
            <a:endParaRPr lang="en-US" altLang="ja-JP" sz="120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3</a:t>
            </a:fld>
            <a:endParaRPr lang="en-US"/>
          </a:p>
        </p:txBody>
      </p:sp>
    </p:spTree>
    <p:extLst>
      <p:ext uri="{BB962C8B-B14F-4D97-AF65-F5344CB8AC3E}">
        <p14:creationId xmlns:p14="http://schemas.microsoft.com/office/powerpoint/2010/main" val="1842339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kern="1200" dirty="0" smtClean="0">
                <a:solidFill>
                  <a:schemeClr val="tx1"/>
                </a:solidFill>
                <a:effectLst/>
                <a:latin typeface="+mn-lt"/>
                <a:ea typeface="+mn-ea"/>
                <a:cs typeface="+mn-cs"/>
              </a:rPr>
              <a:t>Micro-</a:t>
            </a:r>
            <a:r>
              <a:rPr lang="en-US" altLang="ja-JP" sz="1200" kern="1200" dirty="0" err="1" smtClean="0">
                <a:solidFill>
                  <a:schemeClr val="tx1"/>
                </a:solidFill>
                <a:effectLst/>
                <a:latin typeface="+mn-lt"/>
                <a:ea typeface="+mn-ea"/>
                <a:cs typeface="+mn-cs"/>
              </a:rPr>
              <a:t>Aeths</a:t>
            </a:r>
            <a:r>
              <a:rPr lang="en-US" altLang="ja-JP" sz="1200" kern="1200" dirty="0" smtClean="0">
                <a:solidFill>
                  <a:schemeClr val="tx1"/>
                </a:solidFill>
                <a:effectLst/>
                <a:latin typeface="+mn-lt"/>
                <a:ea typeface="+mn-ea"/>
                <a:cs typeface="+mn-cs"/>
              </a:rPr>
              <a:t> determine BC concentrations by scaling measurements of light </a:t>
            </a:r>
            <a:r>
              <a:rPr lang="en-US" altLang="ja-JP" sz="1200" kern="1200" dirty="0" err="1" smtClean="0">
                <a:solidFill>
                  <a:schemeClr val="tx1"/>
                </a:solidFill>
                <a:effectLst/>
                <a:latin typeface="+mn-lt"/>
                <a:ea typeface="+mn-ea"/>
                <a:cs typeface="+mn-cs"/>
              </a:rPr>
              <a:t>absorbtion</a:t>
            </a:r>
            <a:r>
              <a:rPr lang="en-US" altLang="ja-JP" sz="1200" kern="1200" dirty="0" smtClean="0">
                <a:solidFill>
                  <a:schemeClr val="tx1"/>
                </a:solidFill>
                <a:effectLst/>
                <a:latin typeface="+mn-lt"/>
                <a:ea typeface="+mn-ea"/>
                <a:cs typeface="+mn-cs"/>
              </a:rPr>
              <a:t> by particles collected on a filter. Absorption of light increases as more BC mass is deposited on the filter. </a:t>
            </a:r>
            <a:endParaRPr kumimoji="1" lang="ja-JP" alt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17</a:t>
            </a:fld>
            <a:endParaRPr lang="en-US"/>
          </a:p>
        </p:txBody>
      </p:sp>
    </p:spTree>
    <p:extLst>
      <p:ext uri="{BB962C8B-B14F-4D97-AF65-F5344CB8AC3E}">
        <p14:creationId xmlns:p14="http://schemas.microsoft.com/office/powerpoint/2010/main" val="223257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Times New Roman" charset="0"/>
                <a:cs typeface="Times New Roman" charset="0"/>
              </a:rPr>
              <a:t>The results show ozone peaks in mid-day consistent with photochemical formation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Times New Roman" charset="0"/>
                <a:cs typeface="Times New Roman" charset="0"/>
              </a:rPr>
              <a:t>BC:PM2.5 ratio showed higher values in the morning when primary emissions were high.  The value dropped in the afternoon when secondary aerosol formation increased consistent with other studies.</a:t>
            </a:r>
          </a:p>
          <a:p>
            <a:endParaRPr kumimoji="1" lang="ja-JP" alt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21</a:t>
            </a:fld>
            <a:endParaRPr lang="en-US"/>
          </a:p>
        </p:txBody>
      </p:sp>
    </p:spTree>
    <p:extLst>
      <p:ext uri="{BB962C8B-B14F-4D97-AF65-F5344CB8AC3E}">
        <p14:creationId xmlns:p14="http://schemas.microsoft.com/office/powerpoint/2010/main" val="4774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4</a:t>
            </a:fld>
            <a:endParaRPr lang="en-US"/>
          </a:p>
        </p:txBody>
      </p:sp>
    </p:spTree>
    <p:extLst>
      <p:ext uri="{BB962C8B-B14F-4D97-AF65-F5344CB8AC3E}">
        <p14:creationId xmlns:p14="http://schemas.microsoft.com/office/powerpoint/2010/main" val="14064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10 million U.S. children aged 17 years and under (14%) have ever been diagnosed with asthma; 7 million children still have asthma (10%). </a:t>
            </a:r>
            <a:endParaRPr lang="en-US" dirty="0" smtClean="0">
              <a:effectLst/>
            </a:endParaRPr>
          </a:p>
          <a:p>
            <a:r>
              <a:rPr lang="en-US" sz="1200" kern="1200" dirty="0" smtClean="0">
                <a:solidFill>
                  <a:schemeClr val="tx1"/>
                </a:solidFill>
                <a:effectLst/>
                <a:latin typeface="+mn-lt"/>
                <a:ea typeface="+mn-ea"/>
                <a:cs typeface="+mn-cs"/>
              </a:rPr>
              <a:t>+  Boys (16%) were more likely than girls (12%) to have ever been diagnosed with asthma. </a:t>
            </a:r>
            <a:endParaRPr lang="en-US" dirty="0" smtClean="0">
              <a:effectLst/>
            </a:endParaRPr>
          </a:p>
          <a:p>
            <a:r>
              <a:rPr lang="en-US" sz="1200" kern="1200" dirty="0" smtClean="0">
                <a:solidFill>
                  <a:schemeClr val="tx1"/>
                </a:solidFill>
                <a:effectLst/>
                <a:latin typeface="+mn-lt"/>
                <a:ea typeface="+mn-ea"/>
                <a:cs typeface="+mn-cs"/>
              </a:rPr>
              <a:t>+  Non-Hispanic black children were more likely to have ever been diagnosed with asthma (21%) or to still have asthma (16%) than Hispanic (13% and 8%) or non-Hispanic white (12% and 8%) children. </a:t>
            </a:r>
            <a:endParaRPr lang="en-US" dirty="0" smtClean="0">
              <a:effectLst/>
            </a:endParaRPr>
          </a:p>
          <a:p>
            <a:r>
              <a:rPr lang="en-US" sz="1200" kern="1200" dirty="0" smtClean="0">
                <a:solidFill>
                  <a:schemeClr val="tx1"/>
                </a:solidFill>
                <a:effectLst/>
                <a:latin typeface="+mn-lt"/>
                <a:ea typeface="+mn-ea"/>
                <a:cs typeface="+mn-cs"/>
              </a:rPr>
              <a:t>+  Children in poor families were more likely to have ever been diagnosed with asthma (17%) or to still have asthma (12%) than children in families that were not poor (12% and 8%).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5</a:t>
            </a:fld>
            <a:endParaRPr lang="en-US"/>
          </a:p>
        </p:txBody>
      </p:sp>
    </p:spTree>
    <p:extLst>
      <p:ext uri="{BB962C8B-B14F-4D97-AF65-F5344CB8AC3E}">
        <p14:creationId xmlns:p14="http://schemas.microsoft.com/office/powerpoint/2010/main" val="247652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100" dirty="0" smtClean="0">
                <a:latin typeface="Constantia"/>
                <a:cs typeface="Constantia"/>
              </a:rPr>
              <a:t>In Seattle, an increase of 11 µg/m</a:t>
            </a:r>
            <a:r>
              <a:rPr lang="en-US" sz="2100" baseline="30000" dirty="0" smtClean="0">
                <a:latin typeface="Constantia"/>
                <a:cs typeface="Constantia"/>
              </a:rPr>
              <a:t>3</a:t>
            </a:r>
            <a:r>
              <a:rPr lang="en-US" sz="2100" dirty="0" smtClean="0">
                <a:latin typeface="Constantia"/>
                <a:cs typeface="Constantia"/>
              </a:rPr>
              <a:t> fine PM associated with 11% increase in asthma ER visits</a:t>
            </a:r>
          </a:p>
          <a:p>
            <a:pPr lvl="0"/>
            <a:r>
              <a:rPr lang="en-US" sz="1200" dirty="0" smtClean="0"/>
              <a:t>Norris et al. 1999, An association between fine particles and asthma emergency department visits for children in Seattle. Environ Health </a:t>
            </a:r>
            <a:r>
              <a:rPr lang="en-US" sz="1200" dirty="0" err="1" smtClean="0"/>
              <a:t>Perspect</a:t>
            </a:r>
            <a:r>
              <a:rPr lang="en-US" sz="1200" dirty="0" smtClean="0"/>
              <a:t> 107:489-93.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Greater than </a:t>
            </a:r>
            <a:r>
              <a:rPr lang="en-US" sz="1200" b="1" kern="1200" dirty="0" smtClean="0">
                <a:solidFill>
                  <a:schemeClr val="tx1"/>
                </a:solidFill>
                <a:effectLst/>
                <a:latin typeface="+mn-lt"/>
                <a:ea typeface="+mn-ea"/>
                <a:cs typeface="+mn-cs"/>
              </a:rPr>
              <a:t>14 million school days are missed </a:t>
            </a:r>
            <a:r>
              <a:rPr lang="en-US" sz="1200" kern="1200" dirty="0" smtClean="0">
                <a:solidFill>
                  <a:schemeClr val="tx1"/>
                </a:solidFill>
                <a:effectLst/>
                <a:latin typeface="+mn-lt"/>
                <a:ea typeface="+mn-ea"/>
                <a:cs typeface="+mn-cs"/>
              </a:rPr>
              <a:t>annually by students suffering from </a:t>
            </a:r>
            <a:r>
              <a:rPr lang="en-US" sz="1200" b="1" kern="1200" dirty="0" smtClean="0">
                <a:solidFill>
                  <a:schemeClr val="tx1"/>
                </a:solidFill>
                <a:effectLst/>
                <a:latin typeface="+mn-lt"/>
                <a:ea typeface="+mn-ea"/>
                <a:cs typeface="+mn-cs"/>
              </a:rPr>
              <a:t>asthma (~8 days per year for each student suffering from asthma).</a:t>
            </a:r>
          </a:p>
          <a:p>
            <a:pPr lvl="0"/>
            <a:r>
              <a:rPr lang="en-US" sz="1200" b="1" kern="1200" dirty="0" smtClean="0">
                <a:solidFill>
                  <a:schemeClr val="tx1"/>
                </a:solidFill>
                <a:effectLst/>
                <a:latin typeface="+mn-lt"/>
                <a:ea typeface="+mn-ea"/>
                <a:cs typeface="+mn-cs"/>
              </a:rPr>
              <a:t>~15 million work days </a:t>
            </a:r>
            <a:r>
              <a:rPr lang="en-US" sz="1200" kern="1200" dirty="0" smtClean="0">
                <a:solidFill>
                  <a:schemeClr val="tx1"/>
                </a:solidFill>
                <a:effectLst/>
                <a:latin typeface="+mn-lt"/>
                <a:ea typeface="+mn-ea"/>
                <a:cs typeface="+mn-cs"/>
              </a:rPr>
              <a:t>are missed annually by adults suffering from asthma.</a:t>
            </a:r>
          </a:p>
          <a:p>
            <a:pPr lvl="0"/>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annual direct health care cost of asthma is $18 billion</a:t>
            </a:r>
            <a:r>
              <a:rPr lang="en-US" sz="1200" kern="1200" dirty="0" smtClean="0">
                <a:solidFill>
                  <a:schemeClr val="tx1"/>
                </a:solidFill>
                <a:effectLst/>
                <a:latin typeface="+mn-lt"/>
                <a:ea typeface="+mn-ea"/>
                <a:cs typeface="+mn-cs"/>
              </a:rPr>
              <a:t> ($10 billion for hospitalizations and $8 billion in earnings lost).</a:t>
            </a:r>
          </a:p>
          <a:p>
            <a:endParaRPr lang="en-US" dirty="0" smtClean="0"/>
          </a:p>
          <a:p>
            <a:r>
              <a:rPr lang="en-US" dirty="0" smtClean="0"/>
              <a:t>Researchers found that there was a 6- to 7-percent increase in cerebrovascular disease-related hospital visits for every 10 microgram per cubic meter (</a:t>
            </a:r>
            <a:r>
              <a:rPr lang="en-US" dirty="0" err="1" smtClean="0"/>
              <a:t>ug</a:t>
            </a:r>
            <a:r>
              <a:rPr lang="en-US" dirty="0" smtClean="0"/>
              <a:t>/m3) increase in 24-hour PM2.5 levels the prior day. In addition, there was a 6-percent increase in respiratory tract infection-related hospital visits for patients under the age of 65 for every 10 </a:t>
            </a:r>
            <a:r>
              <a:rPr lang="en-US" dirty="0" err="1" smtClean="0"/>
              <a:t>ug</a:t>
            </a:r>
            <a:r>
              <a:rPr lang="en-US" dirty="0" smtClean="0"/>
              <a:t>/m3 increase in 24-hour PM2.5 levels the prior day. </a:t>
            </a:r>
          </a:p>
          <a:p>
            <a:r>
              <a:rPr lang="en-US" dirty="0" err="1" smtClean="0"/>
              <a:t>www.epi.alaska.gov</a:t>
            </a:r>
            <a:r>
              <a:rPr lang="en-US" dirty="0" smtClean="0"/>
              <a:t>/bulletins/docs/b2010_26.pdf</a:t>
            </a: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6</a:t>
            </a:fld>
            <a:endParaRPr lang="en-US"/>
          </a:p>
        </p:txBody>
      </p:sp>
    </p:spTree>
    <p:extLst>
      <p:ext uri="{BB962C8B-B14F-4D97-AF65-F5344CB8AC3E}">
        <p14:creationId xmlns:p14="http://schemas.microsoft.com/office/powerpoint/2010/main" val="80748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quality monitors across the U.S. are generally sited away from major roadways in order to capture ambient measurements. In Philadelphia there are ten regional air quality monitors operated </a:t>
            </a:r>
          </a:p>
          <a:p>
            <a:r>
              <a:rPr lang="en-US" dirty="0" smtClean="0"/>
              <a:t>These regional monitors are insufficient to characterize pollutant composition and concentration at the local or personal level, for the purposes of policy-making. </a:t>
            </a: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8</a:t>
            </a:fld>
            <a:endParaRPr lang="en-US"/>
          </a:p>
        </p:txBody>
      </p:sp>
    </p:spTree>
    <p:extLst>
      <p:ext uri="{BB962C8B-B14F-4D97-AF65-F5344CB8AC3E}">
        <p14:creationId xmlns:p14="http://schemas.microsoft.com/office/powerpoint/2010/main" val="380122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Corbett announces $15M for Delaware River dredging</a:t>
            </a:r>
          </a:p>
          <a:p>
            <a:r>
              <a:rPr lang="en-US" dirty="0" smtClean="0"/>
              <a:t>September 21, 2011|By Linda </a:t>
            </a:r>
            <a:r>
              <a:rPr lang="en-US" dirty="0" err="1" smtClean="0"/>
              <a:t>Loyd</a:t>
            </a:r>
            <a:r>
              <a:rPr lang="en-US" dirty="0" smtClean="0"/>
              <a:t>, INQUIRER STAFF WRITER</a:t>
            </a:r>
          </a:p>
          <a:p>
            <a:r>
              <a:rPr lang="en-US" dirty="0" smtClean="0"/>
              <a:t>Gov. Corbett today announced that Pennsylvania will spend $15 million to deepen the next 4- to 5-mile stretch of the Delaware River's main shipping channel.</a:t>
            </a:r>
          </a:p>
          <a:p>
            <a:r>
              <a:rPr lang="en-US" dirty="0" smtClean="0"/>
              <a:t>Flanked by Philadelphia city, port and labor officials at Packer Avenue Marine Terminal, the governor said the </a:t>
            </a:r>
            <a:r>
              <a:rPr lang="en-US" b="1" dirty="0" smtClean="0"/>
              <a:t>103-mile dredging - </a:t>
            </a:r>
            <a:r>
              <a:rPr lang="en-US" dirty="0" smtClean="0"/>
              <a:t>which will deepen the channel to 45 feet, from 40 feet - is vital to the region to accommodate larger ships and promote commerce.</a:t>
            </a:r>
          </a:p>
          <a:p>
            <a:r>
              <a:rPr lang="en-US" dirty="0" smtClean="0"/>
              <a:t>"With ports up and down the East Coast deepening their navigation channels, Pennsylvania's international seaport in Philadelphia must keep pace to remain competitive in the growing international market," Corbett told the gathering.</a:t>
            </a:r>
          </a:p>
          <a:p>
            <a:pPr eaLnBrk="1" hangingPunct="1"/>
            <a:endParaRPr lang="en-US" dirty="0" smtClean="0"/>
          </a:p>
          <a:p>
            <a:pPr eaLnBrk="1" hangingPunct="1"/>
            <a:endParaRPr lang="en-US" dirty="0" smtClean="0"/>
          </a:p>
          <a:p>
            <a:r>
              <a:rPr lang="en-US" dirty="0" smtClean="0"/>
              <a:t>Growth in container shipping</a:t>
            </a:r>
          </a:p>
          <a:p>
            <a:pPr lvl="1"/>
            <a:r>
              <a:rPr lang="en-US" dirty="0" smtClean="0"/>
              <a:t>95% of the world’s cargo is containerized</a:t>
            </a:r>
          </a:p>
          <a:p>
            <a:pPr eaLnBrk="1" hangingPunct="1"/>
            <a:r>
              <a:rPr lang="en-US" dirty="0" smtClean="0"/>
              <a:t>Containers: 20 or 40 foot standard units; caused massive increase in global trade</a:t>
            </a:r>
          </a:p>
          <a:p>
            <a:pPr eaLnBrk="1" hangingPunct="1"/>
            <a:r>
              <a:rPr lang="en-US" dirty="0" smtClean="0"/>
              <a:t>Ship Size: </a:t>
            </a:r>
            <a:r>
              <a:rPr lang="en-US" dirty="0" err="1" smtClean="0"/>
              <a:t>Maersk</a:t>
            </a:r>
            <a:r>
              <a:rPr lang="en-US" dirty="0" smtClean="0"/>
              <a:t> is moving to ships with 22 rows width of containers</a:t>
            </a:r>
          </a:p>
          <a:p>
            <a:pPr eaLnBrk="1" hangingPunct="1"/>
            <a:r>
              <a:rPr lang="en-US" dirty="0" smtClean="0"/>
              <a:t>Hubs: Norfolk, NY/NJ</a:t>
            </a:r>
          </a:p>
          <a:p>
            <a:pPr eaLnBrk="1" hangingPunct="1"/>
            <a:r>
              <a:rPr lang="en-US" dirty="0" smtClean="0"/>
              <a:t>Private: Ports have always been public/private, but increasingly going toward private to maximize revenue</a:t>
            </a: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Char char="•"/>
            </a:pPr>
            <a:r>
              <a:rPr lang="en-US" sz="1200" kern="1200" dirty="0" smtClean="0">
                <a:solidFill>
                  <a:schemeClr val="tx1"/>
                </a:solidFill>
                <a:latin typeface="+mn-lt"/>
                <a:ea typeface="+mn-ea"/>
                <a:cs typeface="+mn-cs"/>
              </a:rPr>
              <a:t>Land use and transportation policies, and the design of our built environments, can significantly affect public health and the environment(</a:t>
            </a:r>
            <a:r>
              <a:rPr lang="en-US" sz="1200" kern="1200" dirty="0" err="1" smtClean="0">
                <a:solidFill>
                  <a:schemeClr val="tx1"/>
                </a:solidFill>
                <a:latin typeface="+mn-lt"/>
                <a:ea typeface="+mn-ea"/>
                <a:cs typeface="+mn-cs"/>
              </a:rPr>
              <a:t>Frumkin</a:t>
            </a:r>
            <a:r>
              <a:rPr lang="en-US" sz="1200" kern="1200" dirty="0" smtClean="0">
                <a:solidFill>
                  <a:schemeClr val="tx1"/>
                </a:solidFill>
                <a:latin typeface="+mn-lt"/>
                <a:ea typeface="+mn-ea"/>
                <a:cs typeface="+mn-cs"/>
              </a:rPr>
              <a:t> 2002; </a:t>
            </a:r>
            <a:r>
              <a:rPr lang="en-US" sz="1200" kern="1200" dirty="0" err="1" smtClean="0">
                <a:solidFill>
                  <a:schemeClr val="tx1"/>
                </a:solidFill>
                <a:latin typeface="+mn-lt"/>
                <a:ea typeface="+mn-ea"/>
                <a:cs typeface="+mn-cs"/>
              </a:rPr>
              <a:t>Seto</a:t>
            </a:r>
            <a:r>
              <a:rPr lang="en-US" sz="1200" kern="1200" dirty="0" smtClean="0">
                <a:solidFill>
                  <a:schemeClr val="tx1"/>
                </a:solidFill>
                <a:latin typeface="+mn-lt"/>
                <a:ea typeface="+mn-ea"/>
                <a:cs typeface="+mn-cs"/>
              </a:rPr>
              <a:t> et al. 2007). </a:t>
            </a:r>
          </a:p>
          <a:p>
            <a:pPr>
              <a:buFont typeface="Arial" pitchFamily="34" charset="0"/>
              <a:buChar char="•"/>
            </a:pPr>
            <a:r>
              <a:rPr lang="en-US" sz="1200" kern="1200" dirty="0" smtClean="0">
                <a:solidFill>
                  <a:schemeClr val="tx1"/>
                </a:solidFill>
                <a:latin typeface="+mn-lt"/>
                <a:ea typeface="+mn-ea"/>
                <a:cs typeface="+mn-cs"/>
              </a:rPr>
              <a:t>States and local governments especially in areas of high population growth are increasingly enacting policies which </a:t>
            </a:r>
            <a:r>
              <a:rPr lang="en-US" sz="1200" b="1" kern="1200" dirty="0" smtClean="0">
                <a:solidFill>
                  <a:schemeClr val="tx1"/>
                </a:solidFill>
                <a:latin typeface="+mn-lt"/>
                <a:ea typeface="+mn-ea"/>
                <a:cs typeface="+mn-cs"/>
              </a:rPr>
              <a:t>promote compact, infill and transit-oriented development</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These policies aim to </a:t>
            </a:r>
            <a:r>
              <a:rPr lang="en-US" sz="1200" b="1" kern="1200" dirty="0" smtClean="0">
                <a:solidFill>
                  <a:schemeClr val="tx1"/>
                </a:solidFill>
                <a:latin typeface="+mn-lt"/>
                <a:ea typeface="+mn-ea"/>
                <a:cs typeface="+mn-cs"/>
              </a:rPr>
              <a:t>increase the efficiency of infrastructure and resource use, reduce greenhouse gas emissions, improve </a:t>
            </a:r>
            <a:r>
              <a:rPr lang="en-US" sz="1200" b="1" kern="1200" dirty="0" err="1" smtClean="0">
                <a:solidFill>
                  <a:schemeClr val="tx1"/>
                </a:solidFill>
                <a:latin typeface="+mn-lt"/>
                <a:ea typeface="+mn-ea"/>
                <a:cs typeface="+mn-cs"/>
              </a:rPr>
              <a:t>walkability</a:t>
            </a:r>
            <a:r>
              <a:rPr lang="en-US" sz="1200" b="1" kern="1200" dirty="0" smtClean="0">
                <a:solidFill>
                  <a:schemeClr val="tx1"/>
                </a:solidFill>
                <a:latin typeface="+mn-lt"/>
                <a:ea typeface="+mn-ea"/>
                <a:cs typeface="+mn-cs"/>
              </a:rPr>
              <a:t> and public health, and conserve ecologically sensitive regions within and surrounding urban areas. </a:t>
            </a:r>
          </a:p>
          <a:p>
            <a:r>
              <a:rPr lang="en-US" sz="1200" kern="1200" dirty="0" smtClean="0">
                <a:solidFill>
                  <a:schemeClr val="tx1"/>
                </a:solidFill>
                <a:latin typeface="+mn-lt"/>
                <a:ea typeface="+mn-ea"/>
                <a:cs typeface="+mn-cs"/>
              </a:rPr>
              <a:t>In 2011, Philadelphia released </a:t>
            </a:r>
            <a:r>
              <a:rPr lang="en-US" sz="1200" i="1" kern="1200" dirty="0" smtClean="0">
                <a:solidFill>
                  <a:schemeClr val="tx1"/>
                </a:solidFill>
                <a:latin typeface="+mn-lt"/>
                <a:ea typeface="+mn-ea"/>
                <a:cs typeface="+mn-cs"/>
              </a:rPr>
              <a:t>Philadelphia2035: Draft Comprehensive Plan</a:t>
            </a:r>
            <a:r>
              <a:rPr lang="en-US" sz="1200" kern="1200" dirty="0" smtClean="0">
                <a:solidFill>
                  <a:schemeClr val="tx1"/>
                </a:solidFill>
                <a:latin typeface="+mn-lt"/>
                <a:ea typeface="+mn-ea"/>
                <a:cs typeface="+mn-cs"/>
              </a:rPr>
              <a:t>. The plan identifies seven “Industrial Legacy Areas”, one being the Central Delaware River Waterfront, which includes some areas of Philadelphia’s Port Richmond neighborhood (see Figure 1).</a:t>
            </a:r>
          </a:p>
          <a:p>
            <a:r>
              <a:rPr lang="en-US" sz="1200" kern="1200" dirty="0" smtClean="0">
                <a:solidFill>
                  <a:schemeClr val="tx1"/>
                </a:solidFill>
                <a:latin typeface="+mn-lt"/>
                <a:ea typeface="+mn-ea"/>
                <a:cs typeface="+mn-cs"/>
              </a:rPr>
              <a:t> These areas are described as underutilized and targeted planning and zoning code revisions are aimed at broadening the types of uses in these areas, which would bring more people and activities to these areas. </a:t>
            </a:r>
          </a:p>
          <a:p>
            <a:r>
              <a:rPr lang="en-US" sz="1200" kern="1200" dirty="0" smtClean="0">
                <a:solidFill>
                  <a:schemeClr val="tx1"/>
                </a:solidFill>
                <a:latin typeface="+mn-lt"/>
                <a:ea typeface="+mn-ea"/>
                <a:cs typeface="+mn-cs"/>
              </a:rPr>
              <a:t>An upcoming process to revise the city’s zoning code will bring this vision of increased use and access to light. </a:t>
            </a:r>
          </a:p>
          <a:p>
            <a:r>
              <a:rPr lang="en-US" sz="1200" kern="1200" dirty="0" smtClean="0">
                <a:solidFill>
                  <a:schemeClr val="tx1"/>
                </a:solidFill>
                <a:latin typeface="+mn-lt"/>
                <a:ea typeface="+mn-ea"/>
                <a:cs typeface="+mn-cs"/>
              </a:rPr>
              <a:t>However, one study has</a:t>
            </a:r>
            <a:r>
              <a:rPr lang="en-US" sz="1200" u="sng" kern="1200" dirty="0" smtClean="0">
                <a:solidFill>
                  <a:schemeClr val="tx1"/>
                </a:solidFill>
                <a:latin typeface="+mn-lt"/>
                <a:ea typeface="+mn-ea"/>
                <a:cs typeface="+mn-cs"/>
              </a:rPr>
              <a:t> shown that along with compact development patterns, or increased use and activities within industrial and highly trafficked areas, comes increased human exposure to air pollution(Marshall, Brauer, and Frank 2009; Schweitzer and Zhou 2010; Giles et al. 2011).</a:t>
            </a:r>
            <a:r>
              <a:rPr lang="en-US" sz="1200" kern="1200" dirty="0" smtClean="0">
                <a:solidFill>
                  <a:schemeClr val="tx1"/>
                </a:solidFill>
                <a:latin typeface="+mn-lt"/>
                <a:ea typeface="+mn-ea"/>
                <a:cs typeface="+mn-cs"/>
              </a:rPr>
              <a:t> Increasing human presence and activity within proximity to emissions from marine vessels is also a concern, as these vessels run on lower quality “bunker grade” diesel fuel and are subject to relatively lax emission controls.</a:t>
            </a:r>
          </a:p>
          <a:p>
            <a:endParaRPr lang="en-US" sz="1200" kern="1200" dirty="0" smtClean="0">
              <a:solidFill>
                <a:schemeClr val="tx1"/>
              </a:solidFill>
              <a:latin typeface="+mn-lt"/>
              <a:ea typeface="+mn-ea"/>
              <a:cs typeface="+mn-cs"/>
            </a:endParaRPr>
          </a:p>
          <a:p>
            <a:r>
              <a:rPr lang="en-US" dirty="0" smtClean="0"/>
              <a:t>Increasing plans &amp; policies to promote urban density</a:t>
            </a:r>
          </a:p>
          <a:p>
            <a:pPr lvl="1"/>
            <a:r>
              <a:rPr lang="en-US" sz="2300" dirty="0" smtClean="0"/>
              <a:t>2011: </a:t>
            </a:r>
            <a:r>
              <a:rPr lang="en-US" sz="2300" i="1" dirty="0" smtClean="0"/>
              <a:t>Philadelphia 2035: Draft Comprehensive Plan</a:t>
            </a:r>
            <a:r>
              <a:rPr lang="en-US" sz="2300" dirty="0" smtClean="0"/>
              <a:t>, zoning code revisions</a:t>
            </a:r>
            <a:endParaRPr lang="en-US" sz="2400" dirty="0" smtClean="0">
              <a:solidFill>
                <a:schemeClr val="tx1"/>
              </a:solidFill>
            </a:endParaRPr>
          </a:p>
          <a:p>
            <a:pPr lvl="1"/>
            <a:r>
              <a:rPr lang="en-US" sz="2400" dirty="0" smtClean="0"/>
              <a:t>Ultrafine particles and gases from combustion highly elevated near roadways </a:t>
            </a:r>
            <a:r>
              <a:rPr lang="en-US" sz="1900" dirty="0" smtClean="0"/>
              <a:t>(Zhu et al. 2002a,b)</a:t>
            </a:r>
          </a:p>
          <a:p>
            <a:pPr lvl="1"/>
            <a:endParaRPr lang="en-US" sz="2300" dirty="0" smtClean="0"/>
          </a:p>
          <a:p>
            <a:pPr>
              <a:buFont typeface="Wingdings" pitchFamily="2" charset="2"/>
              <a:buChar char="è"/>
            </a:pPr>
            <a:r>
              <a:rPr lang="en-US" sz="2800" dirty="0" smtClean="0"/>
              <a:t>Increased human exposure to air pollution </a:t>
            </a:r>
            <a:r>
              <a:rPr lang="en-US" sz="1900" dirty="0" smtClean="0"/>
              <a:t>(Marshall, Brauer, and Frank 2009; Schweitzer and Zhou 2010; Giles et al. 2011)</a:t>
            </a:r>
          </a:p>
          <a:p>
            <a:pPr>
              <a:buFont typeface="Wingdings" pitchFamily="2" charset="2"/>
              <a:buChar char="è"/>
            </a:pPr>
            <a:endParaRPr lang="en-US" sz="2800" dirty="0" smtClean="0"/>
          </a:p>
          <a:p>
            <a:pPr lvl="1"/>
            <a:r>
              <a:rPr lang="en-US" sz="2400" dirty="0" smtClean="0">
                <a:solidFill>
                  <a:schemeClr val="tx1"/>
                </a:solidFill>
              </a:rPr>
              <a:t>Diesel emissions contain carcinogens, toxins, particulate matter, nitrogen oxides</a:t>
            </a:r>
          </a:p>
          <a:p>
            <a:pPr lvl="1"/>
            <a:r>
              <a:rPr lang="en-US" sz="2400" dirty="0" smtClean="0">
                <a:solidFill>
                  <a:schemeClr val="tx1"/>
                </a:solidFill>
              </a:rPr>
              <a:t>Asthma &amp; respiratory infections; cardiopulmonary mortality; low birth weight &amp; preterm birth </a:t>
            </a:r>
            <a:r>
              <a:rPr lang="en-US" sz="1900" dirty="0" smtClean="0"/>
              <a:t>(Brauer et al. 2002; 2007; </a:t>
            </a:r>
            <a:r>
              <a:rPr lang="en-US" sz="1900" dirty="0" err="1" smtClean="0"/>
              <a:t>Brunekreef</a:t>
            </a:r>
            <a:r>
              <a:rPr lang="en-US" sz="1900" dirty="0" smtClean="0"/>
              <a:t> et al. 2009; </a:t>
            </a:r>
            <a:r>
              <a:rPr lang="en-US" sz="1900" dirty="0" err="1" smtClean="0"/>
              <a:t>Hoek</a:t>
            </a:r>
            <a:r>
              <a:rPr lang="en-US" sz="1900" dirty="0" smtClean="0"/>
              <a:t> et al. 2002; Kim et al. 2008; Wu et al. 2009)</a:t>
            </a:r>
            <a:endParaRPr lang="en-US" sz="2400" dirty="0" smtClean="0">
              <a:solidFill>
                <a:schemeClr val="tx1"/>
              </a:solidFill>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Second Largest Port in North Atlantic </a:t>
            </a:r>
          </a:p>
          <a:p>
            <a:pPr eaLnBrk="1" hangingPunct="1"/>
            <a:r>
              <a:rPr lang="en-US" dirty="0" smtClean="0"/>
              <a:t>#1 for perishables, #3 for Steel, and key entry points for cocoa and forest products</a:t>
            </a:r>
          </a:p>
          <a:p>
            <a:pPr eaLnBrk="1" hangingPunct="1"/>
            <a:r>
              <a:rPr lang="en-US" dirty="0" smtClean="0"/>
              <a:t>Expanding: dredging and building the </a:t>
            </a:r>
            <a:r>
              <a:rPr lang="en-US" dirty="0" err="1" smtClean="0"/>
              <a:t>southport</a:t>
            </a:r>
            <a:r>
              <a:rPr lang="en-US" dirty="0" smtClean="0"/>
              <a:t>, and a recent investment from the state of PA forecast growth for the port. </a:t>
            </a:r>
          </a:p>
          <a:p>
            <a:endParaRPr lang="en-US" dirty="0" smtClean="0"/>
          </a:p>
          <a:p>
            <a:pPr eaLnBrk="1" hangingPunct="1"/>
            <a:r>
              <a:rPr lang="en-US" dirty="0" smtClean="0"/>
              <a:t>Maritime activity: ocean going vessels, tugs</a:t>
            </a:r>
          </a:p>
          <a:p>
            <a:pPr eaLnBrk="1" hangingPunct="1"/>
            <a:r>
              <a:rPr lang="en-US" dirty="0" smtClean="0"/>
              <a:t>Land-based-cranes</a:t>
            </a:r>
          </a:p>
          <a:p>
            <a:pPr eaLnBrk="1" hangingPunct="1"/>
            <a:r>
              <a:rPr lang="en-US" dirty="0" smtClean="0"/>
              <a:t>Trucks</a:t>
            </a:r>
          </a:p>
          <a:p>
            <a:pPr eaLnBrk="1" hangingPunct="1"/>
            <a:r>
              <a:rPr lang="en-US" dirty="0" smtClean="0"/>
              <a:t>Port development and expansion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spcBef>
                <a:spcPts val="0"/>
              </a:spcBef>
              <a:spcAft>
                <a:spcPts val="1200"/>
              </a:spcAft>
            </a:pPr>
            <a:r>
              <a:rPr lang="en-US" sz="2800" dirty="0" smtClean="0"/>
              <a:t>Do you have any concerns regarding air pollution in the neighborhood?</a:t>
            </a:r>
          </a:p>
          <a:p>
            <a:pPr lvl="0">
              <a:spcBef>
                <a:spcPts val="0"/>
              </a:spcBef>
              <a:spcAft>
                <a:spcPts val="1200"/>
              </a:spcAft>
            </a:pPr>
            <a:r>
              <a:rPr lang="en-US" sz="2800" dirty="0" smtClean="0"/>
              <a:t>Are you concerned about the high volume of truck traffic in the neighborhood?</a:t>
            </a:r>
          </a:p>
          <a:p>
            <a:pPr lvl="0">
              <a:spcBef>
                <a:spcPts val="0"/>
              </a:spcBef>
              <a:spcAft>
                <a:spcPts val="1200"/>
              </a:spcAft>
            </a:pPr>
            <a:r>
              <a:rPr lang="en-US" sz="2800" dirty="0" smtClean="0"/>
              <a:t>Where are the areas of highest exposure to air pollution, noise, or safety hazards from truck traffic?</a:t>
            </a:r>
          </a:p>
          <a:p>
            <a:pPr lvl="1">
              <a:spcBef>
                <a:spcPts val="0"/>
              </a:spcBef>
              <a:spcAft>
                <a:spcPts val="1200"/>
              </a:spcAft>
            </a:pPr>
            <a:r>
              <a:rPr lang="en-US" sz="2400" dirty="0" smtClean="0"/>
              <a:t>How about for sensitive populations like children or the elderly?</a:t>
            </a:r>
          </a:p>
          <a:p>
            <a:pPr lvl="0">
              <a:spcBef>
                <a:spcPts val="0"/>
              </a:spcBef>
              <a:spcAft>
                <a:spcPts val="1200"/>
              </a:spcAft>
            </a:pPr>
            <a:r>
              <a:rPr lang="en-US" sz="2800" dirty="0" smtClean="0"/>
              <a:t>Do you have any other health or safety concerns in the neighborhood?</a:t>
            </a:r>
          </a:p>
          <a:p>
            <a:pPr lvl="0">
              <a:spcBef>
                <a:spcPts val="0"/>
              </a:spcBef>
              <a:spcAft>
                <a:spcPts val="1200"/>
              </a:spcAft>
            </a:pPr>
            <a:r>
              <a:rPr lang="en-US" sz="2800" dirty="0" smtClean="0"/>
              <a:t>Would you be interested in participating in a research effort to document some of these concerns and measure this exposure?</a:t>
            </a:r>
          </a:p>
          <a:p>
            <a:pPr lvl="0">
              <a:spcBef>
                <a:spcPts val="0"/>
              </a:spcBef>
              <a:spcAft>
                <a:spcPts val="1200"/>
              </a:spcAft>
            </a:pPr>
            <a:r>
              <a:rPr lang="en-US" sz="2800" dirty="0" smtClean="0"/>
              <a:t>Would you be willing to wear an air quality monitor, or host one on your property?</a:t>
            </a:r>
          </a:p>
          <a:p>
            <a:endParaRPr lang="en-US" dirty="0"/>
          </a:p>
        </p:txBody>
      </p:sp>
      <p:sp>
        <p:nvSpPr>
          <p:cNvPr id="4" name="Slide Number Placeholder 3"/>
          <p:cNvSpPr>
            <a:spLocks noGrp="1"/>
          </p:cNvSpPr>
          <p:nvPr>
            <p:ph type="sldNum" sz="quarter" idx="10"/>
          </p:nvPr>
        </p:nvSpPr>
        <p:spPr/>
        <p:txBody>
          <a:bodyPr/>
          <a:lstStyle/>
          <a:p>
            <a:fld id="{CA526072-3D82-4306-BEA7-69431C523C94}"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443247F-875A-4527-85D3-B403E5418187}" type="datetimeFigureOut">
              <a:rPr lang="en-US" smtClean="0"/>
              <a:pPr/>
              <a:t>11/18/12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08F236F-D933-4413-8F01-DDCB61D7F7E6}"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43247F-875A-4527-85D3-B403E5418187}" type="datetimeFigureOut">
              <a:rPr lang="en-US" smtClean="0"/>
              <a:pPr/>
              <a:t>11/18/12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F236F-D933-4413-8F01-DDCB61D7F7E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08F236F-D933-4413-8F01-DDCB61D7F7E6}"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43247F-875A-4527-85D3-B403E5418187}" type="datetimeFigureOut">
              <a:rPr lang="en-US" smtClean="0"/>
              <a:pPr/>
              <a:t>11/18/12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443247F-875A-4527-85D3-B403E5418187}" type="datetimeFigureOut">
              <a:rPr lang="en-US" smtClean="0"/>
              <a:pPr/>
              <a:t>11/18/12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08F236F-D933-4413-8F01-DDCB61D7F7E6}"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D443247F-875A-4527-85D3-B403E5418187}" type="datetimeFigureOut">
              <a:rPr lang="en-US" smtClean="0"/>
              <a:pPr/>
              <a:t>11/18/12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08F236F-D933-4413-8F01-DDCB61D7F7E6}"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D443247F-875A-4527-85D3-B403E5418187}" type="datetimeFigureOut">
              <a:rPr lang="en-US" smtClean="0"/>
              <a:pPr/>
              <a:t>11/18/12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F236F-D933-4413-8F01-DDCB61D7F7E6}"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443247F-875A-4527-85D3-B403E5418187}" type="datetimeFigureOut">
              <a:rPr lang="en-US" smtClean="0"/>
              <a:pPr/>
              <a:t>11/18/12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08F236F-D933-4413-8F01-DDCB61D7F7E6}"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443247F-875A-4527-85D3-B403E5418187}" type="datetimeFigureOut">
              <a:rPr lang="en-US" smtClean="0"/>
              <a:pPr/>
              <a:t>11/18/12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08F236F-D933-4413-8F01-DDCB61D7F7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D443247F-875A-4527-85D3-B403E5418187}" type="datetimeFigureOut">
              <a:rPr lang="en-US" smtClean="0"/>
              <a:pPr/>
              <a:t>11/18/12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08F236F-D933-4413-8F01-DDCB61D7F7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08F236F-D933-4413-8F01-DDCB61D7F7E6}"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D443247F-875A-4527-85D3-B403E5418187}" type="datetimeFigureOut">
              <a:rPr lang="en-US" smtClean="0"/>
              <a:pPr/>
              <a:t>11/18/12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08F236F-D933-4413-8F01-DDCB61D7F7E6}"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D443247F-875A-4527-85D3-B403E5418187}" type="datetimeFigureOut">
              <a:rPr lang="en-US" smtClean="0"/>
              <a:pPr/>
              <a:t>11/18/12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443247F-875A-4527-85D3-B403E5418187}" type="datetimeFigureOut">
              <a:rPr lang="en-US" smtClean="0"/>
              <a:pPr/>
              <a:t>11/18/12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08F236F-D933-4413-8F01-DDCB61D7F7E6}"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package" Target="../embeddings/Microsoft_Word_Document1.docx"/><Relationship Id="rId5"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1" y="152400"/>
            <a:ext cx="8839200" cy="6553200"/>
          </a:xfrm>
          <a:prstGeom prst="rect">
            <a:avLst/>
          </a:prstGeom>
        </p:spPr>
      </p:pic>
      <p:sp>
        <p:nvSpPr>
          <p:cNvPr id="3" name="Subtitle 2"/>
          <p:cNvSpPr>
            <a:spLocks noGrp="1"/>
          </p:cNvSpPr>
          <p:nvPr>
            <p:ph type="subTitle" idx="1"/>
          </p:nvPr>
        </p:nvSpPr>
        <p:spPr>
          <a:xfrm>
            <a:off x="1371600" y="2209800"/>
            <a:ext cx="6400800" cy="2057400"/>
          </a:xfrm>
        </p:spPr>
        <p:txBody>
          <a:bodyPr>
            <a:normAutofit fontScale="85000" lnSpcReduction="20000"/>
          </a:bodyPr>
          <a:lstStyle/>
          <a:p>
            <a:r>
              <a:rPr lang="en-US" dirty="0" smtClean="0"/>
              <a:t>Michelle c. </a:t>
            </a:r>
            <a:r>
              <a:rPr lang="en-US" dirty="0" err="1" smtClean="0"/>
              <a:t>kondo</a:t>
            </a:r>
            <a:r>
              <a:rPr lang="en-US" dirty="0" smtClean="0"/>
              <a:t>, </a:t>
            </a:r>
            <a:r>
              <a:rPr lang="en-US" dirty="0" err="1" smtClean="0"/>
              <a:t>ph.d</a:t>
            </a:r>
            <a:r>
              <a:rPr lang="en-US" dirty="0" smtClean="0"/>
              <a:t>.</a:t>
            </a:r>
          </a:p>
          <a:p>
            <a:r>
              <a:rPr lang="en-US" b="0" cap="none" dirty="0" smtClean="0"/>
              <a:t>Postdoctoral Research Fellow</a:t>
            </a:r>
          </a:p>
          <a:p>
            <a:r>
              <a:rPr lang="en-US" b="0" cap="none" dirty="0" smtClean="0"/>
              <a:t>School of Social Policy &amp; Practice</a:t>
            </a:r>
          </a:p>
          <a:p>
            <a:r>
              <a:rPr lang="en-US" b="0" cap="none" dirty="0" smtClean="0"/>
              <a:t>University of Pennsylvania</a:t>
            </a:r>
          </a:p>
          <a:p>
            <a:endParaRPr lang="en-US" b="0" dirty="0" smtClean="0"/>
          </a:p>
          <a:p>
            <a:r>
              <a:rPr lang="en-US" dirty="0" smtClean="0"/>
              <a:t>Collaborators:</a:t>
            </a:r>
          </a:p>
          <a:p>
            <a:r>
              <a:rPr lang="en-US" b="0" cap="none" dirty="0" smtClean="0"/>
              <a:t>Clean Air Council (Chris </a:t>
            </a:r>
            <a:r>
              <a:rPr lang="en-US" b="0" cap="none" dirty="0" err="1" smtClean="0"/>
              <a:t>Mizes</a:t>
            </a:r>
            <a:r>
              <a:rPr lang="en-US" b="0" cap="none" dirty="0" smtClean="0"/>
              <a:t>, John Lee), Dr. </a:t>
            </a:r>
            <a:r>
              <a:rPr lang="en-US" b="0" cap="none" dirty="0" smtClean="0"/>
              <a:t>Igor Burstyn (Drexel Environmental &amp; Occupational Health), Dr. Peter </a:t>
            </a:r>
            <a:r>
              <a:rPr lang="en-US" b="0" cap="none" dirty="0" err="1" smtClean="0"/>
              <a:t>DeCarlo</a:t>
            </a:r>
            <a:r>
              <a:rPr lang="en-US" b="0" cap="none" dirty="0" smtClean="0"/>
              <a:t> &amp; Dr. Michael </a:t>
            </a:r>
            <a:r>
              <a:rPr lang="en-US" b="0" cap="none" dirty="0" err="1" smtClean="0"/>
              <a:t>Waring</a:t>
            </a:r>
            <a:r>
              <a:rPr lang="en-US" b="0" cap="none" dirty="0" smtClean="0"/>
              <a:t> (Civil &amp; Architectural Engineering)</a:t>
            </a:r>
            <a:endParaRPr lang="en-US" b="0" cap="none" dirty="0" smtClean="0"/>
          </a:p>
          <a:p>
            <a:endParaRPr lang="en-US" b="0" dirty="0" smtClean="0"/>
          </a:p>
        </p:txBody>
      </p:sp>
      <p:sp>
        <p:nvSpPr>
          <p:cNvPr id="2" name="Title 1"/>
          <p:cNvSpPr>
            <a:spLocks noGrp="1"/>
          </p:cNvSpPr>
          <p:nvPr>
            <p:ph type="ctrTitle"/>
          </p:nvPr>
        </p:nvSpPr>
        <p:spPr>
          <a:xfrm>
            <a:off x="685800" y="228600"/>
            <a:ext cx="7772400" cy="1752600"/>
          </a:xfrm>
        </p:spPr>
        <p:txBody>
          <a:bodyPr>
            <a:noAutofit/>
          </a:bodyPr>
          <a:lstStyle/>
          <a:p>
            <a:r>
              <a:rPr lang="en-US" altLang="ja-JP" sz="3200" b="1" dirty="0"/>
              <a:t>Impact of diesel vehicle traffic on ambient black carbon concentrations </a:t>
            </a:r>
            <a:r>
              <a:rPr lang="en-US" altLang="ja-JP" sz="3200" b="1" dirty="0" smtClean="0"/>
              <a:t>in Port Richmond</a:t>
            </a:r>
            <a:endParaRPr lang="en-US" altLang="ja-JP" sz="3200" dirty="0"/>
          </a:p>
        </p:txBody>
      </p:sp>
      <p:sp>
        <p:nvSpPr>
          <p:cNvPr id="5" name="Rectangle 4"/>
          <p:cNvSpPr/>
          <p:nvPr/>
        </p:nvSpPr>
        <p:spPr>
          <a:xfrm>
            <a:off x="228600" y="6400800"/>
            <a:ext cx="2300630" cy="246221"/>
          </a:xfrm>
          <a:prstGeom prst="rect">
            <a:avLst/>
          </a:prstGeom>
        </p:spPr>
        <p:txBody>
          <a:bodyPr wrap="none">
            <a:spAutoFit/>
          </a:bodyPr>
          <a:lstStyle/>
          <a:p>
            <a:r>
              <a:rPr lang="en-US" sz="1000" dirty="0"/>
              <a:t>http://</a:t>
            </a:r>
            <a:r>
              <a:rPr lang="en-US" sz="1000" dirty="0" err="1"/>
              <a:t>www.epa.gov</a:t>
            </a:r>
            <a:r>
              <a:rPr lang="en-US" sz="1000" dirty="0"/>
              <a:t>/pm/</a:t>
            </a:r>
            <a:r>
              <a:rPr lang="en-US" sz="1000" dirty="0" err="1"/>
              <a:t>health.html</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Policy Background &amp; Significance: </a:t>
            </a:r>
            <a:br>
              <a:rPr lang="en-US" dirty="0" smtClean="0"/>
            </a:br>
            <a:r>
              <a:rPr lang="en-US" dirty="0" smtClean="0"/>
              <a:t>Built Environment</a:t>
            </a:r>
            <a:endParaRPr lang="en-US" dirty="0"/>
          </a:p>
        </p:txBody>
      </p:sp>
      <p:sp>
        <p:nvSpPr>
          <p:cNvPr id="3" name="Content Placeholder 2"/>
          <p:cNvSpPr>
            <a:spLocks noGrp="1"/>
          </p:cNvSpPr>
          <p:nvPr>
            <p:ph sz="quarter" idx="1"/>
          </p:nvPr>
        </p:nvSpPr>
        <p:spPr>
          <a:xfrm>
            <a:off x="301752" y="1527048"/>
            <a:ext cx="8503920" cy="4873752"/>
          </a:xfrm>
        </p:spPr>
        <p:txBody>
          <a:bodyPr>
            <a:normAutofit/>
          </a:bodyPr>
          <a:lstStyle/>
          <a:p>
            <a:r>
              <a:rPr lang="en-US" dirty="0" smtClean="0"/>
              <a:t>Increasing plans &amp; policies to promote urban density</a:t>
            </a:r>
          </a:p>
          <a:p>
            <a:pPr lvl="1"/>
            <a:r>
              <a:rPr lang="en-US" sz="2300" dirty="0" smtClean="0">
                <a:solidFill>
                  <a:schemeClr val="tx1"/>
                </a:solidFill>
              </a:rPr>
              <a:t>2011: </a:t>
            </a:r>
            <a:r>
              <a:rPr lang="en-US" sz="2300" i="1" dirty="0" smtClean="0">
                <a:solidFill>
                  <a:schemeClr val="tx1"/>
                </a:solidFill>
              </a:rPr>
              <a:t>Philadelphia 2035: Draft Comprehensive Plan</a:t>
            </a:r>
            <a:r>
              <a:rPr lang="en-US" sz="2300" dirty="0" smtClean="0">
                <a:solidFill>
                  <a:schemeClr val="tx1"/>
                </a:solidFill>
              </a:rPr>
              <a:t>, zoning code revisions</a:t>
            </a:r>
            <a:endParaRPr lang="en-US" sz="2400" dirty="0" smtClean="0">
              <a:solidFill>
                <a:schemeClr val="tx1"/>
              </a:solidFill>
            </a:endParaRPr>
          </a:p>
          <a:p>
            <a:pPr lvl="1"/>
            <a:r>
              <a:rPr lang="en-US" sz="2400" dirty="0" smtClean="0">
                <a:solidFill>
                  <a:schemeClr val="tx1"/>
                </a:solidFill>
              </a:rPr>
              <a:t>Ultrafine particles and gases from combustion highly elevated near roadways </a:t>
            </a:r>
            <a:endParaRPr lang="en-US" sz="1900" dirty="0" smtClean="0">
              <a:solidFill>
                <a:schemeClr val="tx1"/>
              </a:solidFill>
            </a:endParaRPr>
          </a:p>
          <a:p>
            <a:pPr lvl="1"/>
            <a:endParaRPr lang="en-US" sz="2300" dirty="0" smtClean="0"/>
          </a:p>
          <a:p>
            <a:pPr>
              <a:buFont typeface="Wingdings" pitchFamily="2" charset="2"/>
              <a:buChar char="è"/>
            </a:pPr>
            <a:r>
              <a:rPr lang="en-US" sz="2800" dirty="0" smtClean="0"/>
              <a:t>Increased human exposure to air pollution</a:t>
            </a:r>
            <a:endParaRPr lang="en-US" sz="1900" dirty="0" smtClean="0"/>
          </a:p>
          <a:p>
            <a:pPr>
              <a:buFont typeface="Wingdings" pitchFamily="2" charset="2"/>
              <a:buChar char="è"/>
            </a:pPr>
            <a:endParaRPr lang="en-US" sz="2800" dirty="0" smtClean="0"/>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noChangeAspect="1"/>
          </p:cNvGraphicFramePr>
          <p:nvPr/>
        </p:nvGraphicFramePr>
        <p:xfrm>
          <a:off x="5029200" y="457200"/>
          <a:ext cx="3971486" cy="2798495"/>
        </p:xfrm>
        <a:graphic>
          <a:graphicData uri="http://schemas.openxmlformats.org/presentationml/2006/ole">
            <mc:AlternateContent xmlns:mc="http://schemas.openxmlformats.org/markup-compatibility/2006">
              <mc:Choice xmlns:v="urn:schemas-microsoft-com:vml" Requires="v">
                <p:oleObj spid="_x0000_s18611" name="Bitmap Image" r:id="rId4" imgW="8152381" imgH="5742857" progId="PBrush">
                  <p:embed/>
                </p:oleObj>
              </mc:Choice>
              <mc:Fallback>
                <p:oleObj name="Bitmap Image" r:id="rId4" imgW="8152381" imgH="5742857" progId="PBrush">
                  <p:embed/>
                  <p:pic>
                    <p:nvPicPr>
                      <p:cNvPr id="0"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57200"/>
                        <a:ext cx="3971486" cy="279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
        <p:nvSpPr>
          <p:cNvPr id="2" name="Title 1"/>
          <p:cNvSpPr>
            <a:spLocks noGrp="1"/>
          </p:cNvSpPr>
          <p:nvPr>
            <p:ph type="title"/>
          </p:nvPr>
        </p:nvSpPr>
        <p:spPr/>
        <p:txBody>
          <a:bodyPr/>
          <a:lstStyle/>
          <a:p>
            <a:r>
              <a:rPr lang="en-US" dirty="0" smtClean="0"/>
              <a:t>Philadelphia’s Ports &amp; Emission Sources</a:t>
            </a:r>
            <a:endParaRPr lang="en-US" dirty="0"/>
          </a:p>
        </p:txBody>
      </p:sp>
      <p:sp>
        <p:nvSpPr>
          <p:cNvPr id="3" name="Content Placeholder 2"/>
          <p:cNvSpPr>
            <a:spLocks noGrp="1"/>
          </p:cNvSpPr>
          <p:nvPr>
            <p:ph sz="half" idx="1"/>
          </p:nvPr>
        </p:nvSpPr>
        <p:spPr>
          <a:xfrm>
            <a:off x="152400" y="1524000"/>
            <a:ext cx="4572000" cy="5181600"/>
          </a:xfrm>
        </p:spPr>
        <p:txBody>
          <a:bodyPr>
            <a:normAutofit/>
          </a:bodyPr>
          <a:lstStyle/>
          <a:p>
            <a:r>
              <a:rPr lang="en-US" sz="2400" dirty="0" smtClean="0"/>
              <a:t>Nonattainment for fine particulate matter (PM</a:t>
            </a:r>
            <a:r>
              <a:rPr lang="en-US" sz="2400" baseline="-25000" dirty="0" smtClean="0"/>
              <a:t>2.5</a:t>
            </a:r>
            <a:r>
              <a:rPr lang="en-US" sz="2400" dirty="0" smtClean="0"/>
              <a:t>)</a:t>
            </a:r>
          </a:p>
          <a:p>
            <a:r>
              <a:rPr lang="en-US" sz="2400" dirty="0" smtClean="0"/>
              <a:t>10% &lt; Philadelphia’s diesel emissions from port </a:t>
            </a:r>
          </a:p>
          <a:p>
            <a:endParaRPr lang="en-US" sz="2400" dirty="0" smtClean="0"/>
          </a:p>
          <a:p>
            <a:r>
              <a:rPr lang="en-US" sz="2400" dirty="0" smtClean="0"/>
              <a:t>Delaware River communities most burdened with hazards</a:t>
            </a:r>
            <a:endParaRPr lang="en-US" sz="1600" dirty="0" smtClean="0"/>
          </a:p>
          <a:p>
            <a:r>
              <a:rPr lang="en-US" sz="2400" dirty="0" smtClean="0"/>
              <a:t>Regional data ≠ local or personal exposure</a:t>
            </a:r>
          </a:p>
          <a:p>
            <a:r>
              <a:rPr lang="en-US" sz="2400" dirty="0" smtClean="0"/>
              <a:t>Dearth of </a:t>
            </a:r>
            <a:r>
              <a:rPr lang="en-US" sz="2400" dirty="0" err="1" smtClean="0"/>
              <a:t>envtl</a:t>
            </a:r>
            <a:r>
              <a:rPr lang="en-US" sz="2400" dirty="0" smtClean="0"/>
              <a:t> data in </a:t>
            </a:r>
            <a:r>
              <a:rPr lang="en-US" sz="2400" dirty="0" err="1" smtClean="0"/>
              <a:t>Phila</a:t>
            </a:r>
            <a:endParaRPr lang="en-US" sz="2400" dirty="0" smtClean="0"/>
          </a:p>
          <a:p>
            <a:endParaRPr lang="en-US" dirty="0"/>
          </a:p>
        </p:txBody>
      </p:sp>
      <p:pic>
        <p:nvPicPr>
          <p:cNvPr id="6" name="Picture 8" descr="steel coils loaded on train flatbeds-- booth shots"/>
          <p:cNvPicPr>
            <a:picLocks noChangeAspect="1" noChangeArrowheads="1"/>
          </p:cNvPicPr>
          <p:nvPr/>
        </p:nvPicPr>
        <p:blipFill>
          <a:blip r:embed="rId6" cstate="print"/>
          <a:srcRect/>
          <a:stretch>
            <a:fillRect/>
          </a:stretch>
        </p:blipFill>
        <p:spPr bwMode="auto">
          <a:xfrm>
            <a:off x="7315200" y="5029200"/>
            <a:ext cx="1676400" cy="1676400"/>
          </a:xfrm>
          <a:prstGeom prst="rect">
            <a:avLst/>
          </a:prstGeom>
          <a:noFill/>
          <a:ln w="9525">
            <a:solidFill>
              <a:schemeClr val="tx1"/>
            </a:solidFill>
            <a:miter lim="800000"/>
            <a:headEnd/>
            <a:tailEnd/>
          </a:ln>
        </p:spPr>
      </p:pic>
      <p:pic>
        <p:nvPicPr>
          <p:cNvPr id="7" name="Picture 12"/>
          <p:cNvPicPr>
            <a:picLocks noChangeAspect="1" noChangeArrowheads="1"/>
          </p:cNvPicPr>
          <p:nvPr/>
        </p:nvPicPr>
        <p:blipFill>
          <a:blip r:embed="rId7" cstate="print"/>
          <a:srcRect/>
          <a:stretch>
            <a:fillRect/>
          </a:stretch>
        </p:blipFill>
        <p:spPr bwMode="auto">
          <a:xfrm>
            <a:off x="5105400" y="3962400"/>
            <a:ext cx="2895600" cy="1714953"/>
          </a:xfrm>
          <a:prstGeom prst="rect">
            <a:avLst/>
          </a:prstGeom>
          <a:noFill/>
          <a:ln w="9525">
            <a:solidFill>
              <a:schemeClr val="tx1"/>
            </a:solidFill>
            <a:miter lim="800000"/>
            <a:headEnd/>
            <a:tailEnd/>
          </a:ln>
        </p:spPr>
      </p:pic>
      <p:pic>
        <p:nvPicPr>
          <p:cNvPr id="8" name="Picture 7"/>
          <p:cNvPicPr>
            <a:picLocks noChangeAspect="1" noChangeArrowheads="1"/>
          </p:cNvPicPr>
          <p:nvPr/>
        </p:nvPicPr>
        <p:blipFill>
          <a:blip r:embed="rId8" cstate="print"/>
          <a:srcRect/>
          <a:stretch>
            <a:fillRect/>
          </a:stretch>
        </p:blipFill>
        <p:spPr bwMode="auto">
          <a:xfrm>
            <a:off x="6400800" y="2667000"/>
            <a:ext cx="2628900" cy="1516229"/>
          </a:xfrm>
          <a:prstGeom prst="rect">
            <a:avLst/>
          </a:prstGeom>
          <a:noFill/>
          <a:ln w="9525">
            <a:solidFill>
              <a:schemeClr val="tx1"/>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Philadelphia’s Port Richmond Neighborhood</a:t>
            </a:r>
            <a:endParaRPr lang="en-US" dirty="0"/>
          </a:p>
        </p:txBody>
      </p:sp>
      <p:sp>
        <p:nvSpPr>
          <p:cNvPr id="3" name="Content Placeholder 2"/>
          <p:cNvSpPr>
            <a:spLocks noGrp="1"/>
          </p:cNvSpPr>
          <p:nvPr>
            <p:ph sz="half" idx="1"/>
          </p:nvPr>
        </p:nvSpPr>
        <p:spPr/>
        <p:txBody>
          <a:bodyPr>
            <a:normAutofit/>
          </a:bodyPr>
          <a:lstStyle/>
          <a:p>
            <a:endParaRPr lang="en-US" dirty="0" smtClean="0"/>
          </a:p>
          <a:p>
            <a:endParaRPr lang="en-US" dirty="0"/>
          </a:p>
        </p:txBody>
      </p:sp>
      <p:sp>
        <p:nvSpPr>
          <p:cNvPr id="5" name="Content Placeholder 4"/>
          <p:cNvSpPr>
            <a:spLocks noGrp="1"/>
          </p:cNvSpPr>
          <p:nvPr>
            <p:ph sz="half" idx="2"/>
          </p:nvPr>
        </p:nvSpPr>
        <p:spPr>
          <a:xfrm>
            <a:off x="5791200" y="1524000"/>
            <a:ext cx="3276600" cy="4876800"/>
          </a:xfrm>
        </p:spPr>
        <p:txBody>
          <a:bodyPr>
            <a:normAutofit/>
          </a:bodyPr>
          <a:lstStyle/>
          <a:p>
            <a:r>
              <a:rPr lang="en-US" sz="2400" dirty="0" smtClean="0"/>
              <a:t>3 </a:t>
            </a:r>
            <a:r>
              <a:rPr lang="en-US" sz="2400" dirty="0" smtClean="0"/>
              <a:t>Marine </a:t>
            </a:r>
            <a:r>
              <a:rPr lang="en-US" sz="2400" dirty="0" smtClean="0"/>
              <a:t>t</a:t>
            </a:r>
            <a:r>
              <a:rPr lang="en-US" sz="2400" dirty="0" smtClean="0"/>
              <a:t>erminals</a:t>
            </a:r>
            <a:endParaRPr lang="en-US" sz="2400" dirty="0" smtClean="0"/>
          </a:p>
          <a:p>
            <a:r>
              <a:rPr lang="en-US" sz="2400" dirty="0" smtClean="0"/>
              <a:t>35% at/below fed. poverty level</a:t>
            </a:r>
          </a:p>
          <a:p>
            <a:r>
              <a:rPr lang="en-US" sz="2400" dirty="0" smtClean="0"/>
              <a:t>Asthma:</a:t>
            </a:r>
          </a:p>
          <a:p>
            <a:pPr lvl="1"/>
            <a:r>
              <a:rPr lang="en-US" sz="2000" dirty="0" smtClean="0">
                <a:solidFill>
                  <a:schemeClr val="tx1"/>
                </a:solidFill>
              </a:rPr>
              <a:t>Philadelphia: 23% children; 17% adults</a:t>
            </a:r>
          </a:p>
          <a:p>
            <a:pPr lvl="1"/>
            <a:r>
              <a:rPr lang="en-US" sz="2000" dirty="0" smtClean="0">
                <a:solidFill>
                  <a:schemeClr val="tx1"/>
                </a:solidFill>
              </a:rPr>
              <a:t>Port Richmond: 26% children; 23% adults </a:t>
            </a:r>
          </a:p>
          <a:p>
            <a:r>
              <a:rPr lang="en-US" sz="2400" dirty="0" smtClean="0"/>
              <a:t>Resident complaints</a:t>
            </a:r>
          </a:p>
          <a:p>
            <a:endParaRPr lang="en-US" sz="2400" dirty="0" smtClean="0"/>
          </a:p>
          <a:p>
            <a:endParaRPr lang="en-US" sz="2400" dirty="0"/>
          </a:p>
        </p:txBody>
      </p:sp>
      <p:sp>
        <p:nvSpPr>
          <p:cNvPr id="8" name="TextBox 7"/>
          <p:cNvSpPr txBox="1"/>
          <p:nvPr/>
        </p:nvSpPr>
        <p:spPr>
          <a:xfrm>
            <a:off x="5867400" y="6320135"/>
            <a:ext cx="3276600" cy="461665"/>
          </a:xfrm>
          <a:prstGeom prst="rect">
            <a:avLst/>
          </a:prstGeom>
          <a:noFill/>
        </p:spPr>
        <p:txBody>
          <a:bodyPr wrap="square" rtlCol="0">
            <a:spAutoFit/>
          </a:bodyPr>
          <a:lstStyle/>
          <a:p>
            <a:r>
              <a:rPr lang="en-US" sz="1200" dirty="0" smtClean="0"/>
              <a:t>Source: Philadelphia Health Management Corporation’s 2008 Household Survey</a:t>
            </a:r>
            <a:endParaRPr lang="en-US" sz="1200" dirty="0"/>
          </a:p>
        </p:txBody>
      </p:sp>
      <p:pic>
        <p:nvPicPr>
          <p:cNvPr id="4" name="Picture 3"/>
          <p:cNvPicPr>
            <a:picLocks noChangeAspect="1"/>
          </p:cNvPicPr>
          <p:nvPr/>
        </p:nvPicPr>
        <p:blipFill>
          <a:blip r:embed="rId2"/>
          <a:stretch>
            <a:fillRect/>
          </a:stretch>
        </p:blipFill>
        <p:spPr>
          <a:xfrm>
            <a:off x="0" y="990600"/>
            <a:ext cx="5737818" cy="518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DSCN0059.JPG"/>
          <p:cNvPicPr>
            <a:picLocks noGrp="1" noChangeAspect="1"/>
          </p:cNvPicPr>
          <p:nvPr>
            <p:ph sz="quarter" idx="4294967295"/>
          </p:nvPr>
        </p:nvPicPr>
        <p:blipFill>
          <a:blip r:embed="rId2" cstate="print"/>
          <a:srcRect t="11209" r="2980" b="24818"/>
          <a:stretch>
            <a:fillRect/>
          </a:stretch>
        </p:blipFill>
        <p:spPr>
          <a:xfrm>
            <a:off x="165100" y="152400"/>
            <a:ext cx="5854700" cy="2895600"/>
          </a:xfrm>
        </p:spPr>
      </p:pic>
      <p:pic>
        <p:nvPicPr>
          <p:cNvPr id="5" name="Picture 4" descr="DSCN0066.JPG"/>
          <p:cNvPicPr>
            <a:picLocks noChangeAspect="1"/>
          </p:cNvPicPr>
          <p:nvPr/>
        </p:nvPicPr>
        <p:blipFill>
          <a:blip r:embed="rId3" cstate="print"/>
          <a:srcRect t="27393" b="27723"/>
          <a:stretch>
            <a:fillRect/>
          </a:stretch>
        </p:blipFill>
        <p:spPr>
          <a:xfrm>
            <a:off x="1295400" y="4114800"/>
            <a:ext cx="7696200" cy="2590800"/>
          </a:xfrm>
          <a:prstGeom prst="rect">
            <a:avLst/>
          </a:prstGeom>
        </p:spPr>
      </p:pic>
      <p:pic>
        <p:nvPicPr>
          <p:cNvPr id="6" name="Content Placeholder 3" descr="DSCN0069.JPG"/>
          <p:cNvPicPr>
            <a:picLocks noChangeAspect="1"/>
          </p:cNvPicPr>
          <p:nvPr/>
        </p:nvPicPr>
        <p:blipFill>
          <a:blip r:embed="rId4" cstate="print"/>
          <a:srcRect t="31411" b="18084"/>
          <a:stretch>
            <a:fillRect/>
          </a:stretch>
        </p:blipFill>
        <p:spPr>
          <a:xfrm>
            <a:off x="762000" y="2514600"/>
            <a:ext cx="6035040" cy="2286000"/>
          </a:xfrm>
          <a:prstGeom prst="rect">
            <a:avLst/>
          </a:prstGeom>
        </p:spPr>
      </p:pic>
      <p:sp>
        <p:nvSpPr>
          <p:cNvPr id="7" name="TextBox 6"/>
          <p:cNvSpPr txBox="1"/>
          <p:nvPr/>
        </p:nvSpPr>
        <p:spPr>
          <a:xfrm>
            <a:off x="317500" y="304800"/>
            <a:ext cx="4419600" cy="369332"/>
          </a:xfrm>
          <a:prstGeom prst="rect">
            <a:avLst/>
          </a:prstGeom>
          <a:noFill/>
        </p:spPr>
        <p:txBody>
          <a:bodyPr wrap="square" rtlCol="0">
            <a:spAutoFit/>
          </a:bodyPr>
          <a:lstStyle/>
          <a:p>
            <a:r>
              <a:rPr lang="en-US" dirty="0" err="1" smtClean="0"/>
              <a:t>Monkiewicz</a:t>
            </a:r>
            <a:r>
              <a:rPr lang="en-US" dirty="0" smtClean="0"/>
              <a:t> Playground &amp; I-95 </a:t>
            </a:r>
            <a:r>
              <a:rPr lang="en-US" dirty="0" err="1" smtClean="0"/>
              <a:t>offramp</a:t>
            </a:r>
            <a:endParaRPr lang="en-US" dirty="0"/>
          </a:p>
        </p:txBody>
      </p:sp>
      <p:sp>
        <p:nvSpPr>
          <p:cNvPr id="8" name="TextBox 7"/>
          <p:cNvSpPr txBox="1"/>
          <p:nvPr/>
        </p:nvSpPr>
        <p:spPr>
          <a:xfrm>
            <a:off x="914400" y="4278868"/>
            <a:ext cx="3581400" cy="369332"/>
          </a:xfrm>
          <a:prstGeom prst="rect">
            <a:avLst/>
          </a:prstGeom>
          <a:noFill/>
        </p:spPr>
        <p:txBody>
          <a:bodyPr wrap="square" rtlCol="0">
            <a:spAutoFit/>
          </a:bodyPr>
          <a:lstStyle/>
          <a:p>
            <a:r>
              <a:rPr lang="en-US" dirty="0" smtClean="0">
                <a:solidFill>
                  <a:schemeClr val="bg1"/>
                </a:solidFill>
              </a:rPr>
              <a:t>Tioga Marine Terminal</a:t>
            </a:r>
            <a:endParaRPr lang="en-US" dirty="0">
              <a:solidFill>
                <a:schemeClr val="bg1"/>
              </a:solidFill>
            </a:endParaRPr>
          </a:p>
        </p:txBody>
      </p:sp>
      <p:sp>
        <p:nvSpPr>
          <p:cNvPr id="9" name="TextBox 8"/>
          <p:cNvSpPr txBox="1"/>
          <p:nvPr/>
        </p:nvSpPr>
        <p:spPr>
          <a:xfrm>
            <a:off x="1524000" y="6260068"/>
            <a:ext cx="4038600" cy="369332"/>
          </a:xfrm>
          <a:prstGeom prst="rect">
            <a:avLst/>
          </a:prstGeom>
          <a:noFill/>
        </p:spPr>
        <p:txBody>
          <a:bodyPr wrap="square" rtlCol="0">
            <a:spAutoFit/>
          </a:bodyPr>
          <a:lstStyle/>
          <a:p>
            <a:r>
              <a:rPr lang="en-US" dirty="0" smtClean="0">
                <a:solidFill>
                  <a:schemeClr val="bg1"/>
                </a:solidFill>
              </a:rPr>
              <a:t>Street leading to Marine Terminal</a:t>
            </a:r>
            <a:endParaRPr lang="en-US"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dirty="0" smtClean="0"/>
              <a:t>1. Community </a:t>
            </a:r>
            <a:r>
              <a:rPr lang="en-US" dirty="0" smtClean="0"/>
              <a:t>Outreach and Baseline Data Acquisition</a:t>
            </a:r>
            <a:br>
              <a:rPr lang="en-US" dirty="0" smtClean="0"/>
            </a:br>
            <a:endParaRPr lang="en-US" dirty="0" smtClean="0"/>
          </a:p>
        </p:txBody>
      </p:sp>
      <p:sp>
        <p:nvSpPr>
          <p:cNvPr id="14339" name="Content Placeholder 2"/>
          <p:cNvSpPr>
            <a:spLocks noGrp="1"/>
          </p:cNvSpPr>
          <p:nvPr>
            <p:ph sz="quarter" idx="1"/>
          </p:nvPr>
        </p:nvSpPr>
        <p:spPr bwMode="auto">
          <a:xfrm>
            <a:off x="301752" y="1527048"/>
            <a:ext cx="4346448" cy="5102352"/>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a:spcBef>
                <a:spcPts val="0"/>
              </a:spcBef>
              <a:spcAft>
                <a:spcPts val="1200"/>
              </a:spcAft>
            </a:pPr>
            <a:r>
              <a:rPr lang="en-US" sz="2400" dirty="0" smtClean="0"/>
              <a:t>Outreach &amp; partnering with community groups</a:t>
            </a:r>
          </a:p>
          <a:p>
            <a:pPr lvl="0">
              <a:spcBef>
                <a:spcPts val="0"/>
              </a:spcBef>
              <a:spcAft>
                <a:spcPts val="1200"/>
              </a:spcAft>
            </a:pPr>
            <a:r>
              <a:rPr lang="en-US" sz="2400" dirty="0" smtClean="0"/>
              <a:t>Observation, tabling or speaking at events/meetings</a:t>
            </a:r>
          </a:p>
          <a:p>
            <a:pPr lvl="0">
              <a:spcBef>
                <a:spcPts val="0"/>
              </a:spcBef>
              <a:spcAft>
                <a:spcPts val="1200"/>
              </a:spcAft>
            </a:pPr>
            <a:r>
              <a:rPr lang="en-US" sz="2400" dirty="0" smtClean="0"/>
              <a:t>Informal interviews</a:t>
            </a:r>
          </a:p>
          <a:p>
            <a:pPr lvl="0">
              <a:spcBef>
                <a:spcPts val="0"/>
              </a:spcBef>
              <a:spcAft>
                <a:spcPts val="1200"/>
              </a:spcAft>
            </a:pPr>
            <a:endParaRPr lang="en-US" sz="2400" dirty="0" smtClean="0"/>
          </a:p>
          <a:p>
            <a:pPr lvl="0">
              <a:spcBef>
                <a:spcPts val="0"/>
              </a:spcBef>
              <a:spcAft>
                <a:spcPts val="1200"/>
              </a:spcAft>
            </a:pPr>
            <a:r>
              <a:rPr lang="en-US" sz="2400" dirty="0" smtClean="0"/>
              <a:t>Do you have any concerns regarding health or safety in the neighborhood? Air pollution &amp; truck traffic?</a:t>
            </a:r>
          </a:p>
          <a:p>
            <a:pPr lvl="0">
              <a:spcBef>
                <a:spcPts val="0"/>
              </a:spcBef>
              <a:spcAft>
                <a:spcPts val="1200"/>
              </a:spcAft>
            </a:pPr>
            <a:r>
              <a:rPr lang="en-US" sz="2400" dirty="0" smtClean="0"/>
              <a:t>Where are the areas of highest exposure?</a:t>
            </a:r>
          </a:p>
          <a:p>
            <a:pPr marL="292100" indent="-292100"/>
            <a:endParaRPr lang="en-US" dirty="0" smtClean="0"/>
          </a:p>
        </p:txBody>
      </p:sp>
      <p:pic>
        <p:nvPicPr>
          <p:cNvPr id="4" name="Picture 3"/>
          <p:cNvPicPr/>
          <p:nvPr/>
        </p:nvPicPr>
        <p:blipFill>
          <a:blip r:embed="rId3" cstate="print"/>
          <a:srcRect l="1104" t="3695" r="3311" b="5543"/>
          <a:stretch>
            <a:fillRect/>
          </a:stretch>
        </p:blipFill>
        <p:spPr bwMode="auto">
          <a:xfrm>
            <a:off x="4876800" y="1752600"/>
            <a:ext cx="4114800" cy="4267200"/>
          </a:xfrm>
          <a:prstGeom prst="rect">
            <a:avLst/>
          </a:prstGeom>
          <a:noFill/>
          <a:ln w="9525">
            <a:noFill/>
            <a:miter lim="800000"/>
            <a:headEnd/>
            <a:tailEnd/>
          </a:ln>
        </p:spPr>
      </p:pic>
      <p:sp>
        <p:nvSpPr>
          <p:cNvPr id="2" name="TextBox 1"/>
          <p:cNvSpPr txBox="1"/>
          <p:nvPr/>
        </p:nvSpPr>
        <p:spPr>
          <a:xfrm>
            <a:off x="304800" y="6367046"/>
            <a:ext cx="6477000" cy="338554"/>
          </a:xfrm>
          <a:prstGeom prst="rect">
            <a:avLst/>
          </a:prstGeom>
          <a:noFill/>
        </p:spPr>
        <p:txBody>
          <a:bodyPr wrap="square" rtlCol="0">
            <a:spAutoFit/>
          </a:bodyPr>
          <a:lstStyle/>
          <a:p>
            <a:r>
              <a:rPr kumimoji="1" lang="en-US" altLang="ja-JP" sz="1600" i="1" dirty="0" smtClean="0"/>
              <a:t>January 2011 - present</a:t>
            </a:r>
            <a:endParaRPr kumimoji="1" lang="ja-JP" altLang="en-US" sz="1600"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402036" y="4343400"/>
            <a:ext cx="3741964" cy="2514600"/>
          </a:xfrm>
          <a:prstGeom prst="rect">
            <a:avLst/>
          </a:prstGeom>
        </p:spPr>
      </p:pic>
      <p:sp>
        <p:nvSpPr>
          <p:cNvPr id="5" name="Title 4"/>
          <p:cNvSpPr>
            <a:spLocks noGrp="1"/>
          </p:cNvSpPr>
          <p:nvPr>
            <p:ph type="title"/>
          </p:nvPr>
        </p:nvSpPr>
        <p:spPr>
          <a:xfrm>
            <a:off x="301752" y="384048"/>
            <a:ext cx="8534400" cy="758952"/>
          </a:xfrm>
        </p:spPr>
        <p:txBody>
          <a:bodyPr>
            <a:normAutofit fontScale="90000"/>
          </a:bodyPr>
          <a:lstStyle/>
          <a:p>
            <a:pPr algn="l"/>
            <a:r>
              <a:rPr lang="en-US" dirty="0" smtClean="0"/>
              <a:t>2. </a:t>
            </a:r>
            <a:r>
              <a:rPr lang="en-US" altLang="ja-JP" dirty="0" smtClean="0"/>
              <a:t>PM</a:t>
            </a:r>
            <a:r>
              <a:rPr lang="en-US" altLang="ja-JP" baseline="-25000" dirty="0" smtClean="0"/>
              <a:t>2.5</a:t>
            </a:r>
            <a:r>
              <a:rPr lang="en-US" altLang="ja-JP" dirty="0" smtClean="0"/>
              <a:t> Personal Exposure</a:t>
            </a:r>
            <a:br>
              <a:rPr lang="en-US" altLang="ja-JP" dirty="0" smtClean="0"/>
            </a:br>
            <a:r>
              <a:rPr lang="en-US" altLang="ja-JP" dirty="0" smtClean="0"/>
              <a:t>Monitoring </a:t>
            </a:r>
            <a:r>
              <a:rPr lang="en-US" dirty="0" smtClean="0"/>
              <a:t>(</a:t>
            </a:r>
            <a:r>
              <a:rPr lang="en-US" dirty="0" smtClean="0"/>
              <a:t>11-12 / 2011)</a:t>
            </a:r>
            <a:endParaRPr lang="en-US" dirty="0"/>
          </a:p>
        </p:txBody>
      </p:sp>
      <p:sp>
        <p:nvSpPr>
          <p:cNvPr id="6" name="Content Placeholder 5"/>
          <p:cNvSpPr>
            <a:spLocks noGrp="1"/>
          </p:cNvSpPr>
          <p:nvPr>
            <p:ph sz="quarter" idx="1"/>
          </p:nvPr>
        </p:nvSpPr>
        <p:spPr>
          <a:xfrm>
            <a:off x="301752" y="1527048"/>
            <a:ext cx="4498848" cy="4572000"/>
          </a:xfrm>
        </p:spPr>
        <p:txBody>
          <a:bodyPr>
            <a:normAutofit/>
          </a:bodyPr>
          <a:lstStyle/>
          <a:p>
            <a:r>
              <a:rPr lang="en-US" sz="2400" dirty="0" smtClean="0"/>
              <a:t>Clean Air Council</a:t>
            </a:r>
          </a:p>
          <a:p>
            <a:r>
              <a:rPr lang="en-US" sz="2400" dirty="0" smtClean="0"/>
              <a:t>10 participants wore </a:t>
            </a:r>
            <a:r>
              <a:rPr lang="en-US" sz="2400" dirty="0" smtClean="0"/>
              <a:t>HPEMs</a:t>
            </a:r>
            <a:endParaRPr lang="en-US" sz="2400" dirty="0" smtClean="0"/>
          </a:p>
          <a:p>
            <a:r>
              <a:rPr lang="en-US" sz="2400" dirty="0" smtClean="0"/>
              <a:t>3 days</a:t>
            </a:r>
          </a:p>
          <a:p>
            <a:r>
              <a:rPr lang="en-US" sz="2400" dirty="0" smtClean="0"/>
              <a:t>Philadelphia Air Management Services (AMS) </a:t>
            </a:r>
          </a:p>
          <a:p>
            <a:r>
              <a:rPr lang="en-US" sz="2400" dirty="0" smtClean="0"/>
              <a:t>Photo-documentation</a:t>
            </a:r>
          </a:p>
          <a:p>
            <a:endParaRPr lang="en-US" sz="2400" dirty="0"/>
          </a:p>
        </p:txBody>
      </p:sp>
      <p:pic>
        <p:nvPicPr>
          <p:cNvPr id="8" name="Picture 7"/>
          <p:cNvPicPr>
            <a:picLocks noChangeAspect="1"/>
          </p:cNvPicPr>
          <p:nvPr/>
        </p:nvPicPr>
        <p:blipFill>
          <a:blip r:embed="rId3"/>
          <a:stretch>
            <a:fillRect/>
          </a:stretch>
        </p:blipFill>
        <p:spPr>
          <a:xfrm>
            <a:off x="4851400" y="762000"/>
            <a:ext cx="4318000" cy="3543300"/>
          </a:xfrm>
          <a:prstGeom prst="rect">
            <a:avLst/>
          </a:prstGeom>
          <a:ln>
            <a:noFill/>
          </a:ln>
        </p:spPr>
      </p:pic>
      <p:sp>
        <p:nvSpPr>
          <p:cNvPr id="11" name="Rectangle 10"/>
          <p:cNvSpPr/>
          <p:nvPr/>
        </p:nvSpPr>
        <p:spPr>
          <a:xfrm>
            <a:off x="4953000" y="228600"/>
            <a:ext cx="4572000" cy="523220"/>
          </a:xfrm>
          <a:prstGeom prst="rect">
            <a:avLst/>
          </a:prstGeom>
        </p:spPr>
        <p:txBody>
          <a:bodyPr>
            <a:spAutoFit/>
          </a:bodyPr>
          <a:lstStyle/>
          <a:p>
            <a:pPr algn="ctr"/>
            <a:r>
              <a:rPr lang="en-US" sz="1400" b="1" dirty="0"/>
              <a:t>Participant PM</a:t>
            </a:r>
            <a:r>
              <a:rPr lang="en-US" sz="1400" b="1" baseline="-25000" dirty="0"/>
              <a:t>2.5</a:t>
            </a:r>
            <a:r>
              <a:rPr lang="en-US" sz="1400" b="1" dirty="0"/>
              <a:t> Exposure vs. </a:t>
            </a:r>
            <a:endParaRPr lang="en-US" sz="1400" b="1" dirty="0" smtClean="0"/>
          </a:p>
          <a:p>
            <a:pPr algn="ctr"/>
            <a:r>
              <a:rPr lang="en-US" sz="1400" b="1" dirty="0" smtClean="0"/>
              <a:t>Philadelphia </a:t>
            </a:r>
            <a:r>
              <a:rPr lang="en-US" sz="1400" b="1" dirty="0"/>
              <a:t>Ambient Concentration </a:t>
            </a:r>
            <a:endParaRPr lang="en-US" sz="1400" dirty="0"/>
          </a:p>
        </p:txBody>
      </p:sp>
      <p:pic>
        <p:nvPicPr>
          <p:cNvPr id="2" name="Picture 1" descr="Wearing_PEM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4327406"/>
            <a:ext cx="3405069" cy="2543293"/>
          </a:xfrm>
          <a:prstGeom prst="rect">
            <a:avLst/>
          </a:prstGeom>
        </p:spPr>
      </p:pic>
      <p:sp>
        <p:nvSpPr>
          <p:cNvPr id="3" name="Oval 2"/>
          <p:cNvSpPr/>
          <p:nvPr/>
        </p:nvSpPr>
        <p:spPr>
          <a:xfrm>
            <a:off x="8305800" y="5486400"/>
            <a:ext cx="381000" cy="381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3. Black Carbon Study (June 2012)</a:t>
            </a:r>
            <a:endParaRPr kumimoji="1" lang="ja-JP" altLang="en-US" dirty="0"/>
          </a:p>
        </p:txBody>
      </p:sp>
      <p:sp>
        <p:nvSpPr>
          <p:cNvPr id="3" name="Content Placeholder 2"/>
          <p:cNvSpPr>
            <a:spLocks noGrp="1"/>
          </p:cNvSpPr>
          <p:nvPr>
            <p:ph sz="quarter" idx="1"/>
          </p:nvPr>
        </p:nvSpPr>
        <p:spPr/>
        <p:txBody>
          <a:bodyPr/>
          <a:lstStyle/>
          <a:p>
            <a:r>
              <a:rPr lang="en-US" altLang="ja-JP" dirty="0" smtClean="0"/>
              <a:t>Spatial/temporal patterns of BC in Port Richmond</a:t>
            </a:r>
          </a:p>
          <a:p>
            <a:endParaRPr lang="en-US" altLang="ja-JP" dirty="0" smtClean="0"/>
          </a:p>
          <a:p>
            <a:r>
              <a:rPr lang="en-US" altLang="ja-JP" dirty="0" smtClean="0"/>
              <a:t>Statistical models test </a:t>
            </a:r>
            <a:r>
              <a:rPr lang="en-US" altLang="ja-JP" dirty="0"/>
              <a:t>for </a:t>
            </a:r>
            <a:r>
              <a:rPr lang="en-US" altLang="ja-JP" dirty="0" smtClean="0"/>
              <a:t>effects </a:t>
            </a:r>
            <a:r>
              <a:rPr lang="en-US" altLang="ja-JP" dirty="0"/>
              <a:t>of predictive </a:t>
            </a:r>
            <a:r>
              <a:rPr lang="en-US" altLang="ja-JP" dirty="0" smtClean="0"/>
              <a:t>&amp;</a:t>
            </a:r>
            <a:r>
              <a:rPr lang="en-US" altLang="ja-JP" dirty="0"/>
              <a:t> </a:t>
            </a:r>
            <a:r>
              <a:rPr lang="en-US" altLang="ja-JP" dirty="0" smtClean="0"/>
              <a:t>meteorological variables:</a:t>
            </a:r>
          </a:p>
          <a:p>
            <a:pPr lvl="1"/>
            <a:r>
              <a:rPr lang="en-US" altLang="ja-JP" dirty="0" smtClean="0"/>
              <a:t> Traffic </a:t>
            </a:r>
            <a:r>
              <a:rPr lang="en-US" altLang="ja-JP" dirty="0"/>
              <a:t>volumes, proximity to major </a:t>
            </a:r>
            <a:r>
              <a:rPr lang="en-US" altLang="ja-JP" dirty="0" smtClean="0"/>
              <a:t>roadways&amp; other </a:t>
            </a:r>
            <a:r>
              <a:rPr lang="en-US" altLang="ja-JP" dirty="0"/>
              <a:t>known diesel emission sources, </a:t>
            </a:r>
            <a:r>
              <a:rPr lang="en-US" altLang="ja-JP" dirty="0" smtClean="0"/>
              <a:t>time, temperature, </a:t>
            </a:r>
            <a:r>
              <a:rPr lang="en-US" altLang="ja-JP" dirty="0"/>
              <a:t>wind speed and </a:t>
            </a:r>
            <a:r>
              <a:rPr lang="en-US" altLang="ja-JP" dirty="0" smtClean="0"/>
              <a:t>direction</a:t>
            </a:r>
            <a:r>
              <a:rPr lang="en-US" altLang="ja-JP" dirty="0"/>
              <a:t>.</a:t>
            </a:r>
            <a:r>
              <a:rPr lang="en-US" altLang="ja-JP" dirty="0" smtClean="0"/>
              <a:t> </a:t>
            </a:r>
            <a:endParaRPr kumimoji="1" lang="ja-JP" altLang="en-US" dirty="0"/>
          </a:p>
        </p:txBody>
      </p:sp>
    </p:spTree>
    <p:extLst>
      <p:ext uri="{BB962C8B-B14F-4D97-AF65-F5344CB8AC3E}">
        <p14:creationId xmlns:p14="http://schemas.microsoft.com/office/powerpoint/2010/main" val="273223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3. Black Carbon Study (June 2012)</a:t>
            </a:r>
            <a:endParaRPr kumimoji="1" lang="ja-JP" altLang="en-US" dirty="0"/>
          </a:p>
        </p:txBody>
      </p:sp>
      <p:sp>
        <p:nvSpPr>
          <p:cNvPr id="3" name="Content Placeholder 2"/>
          <p:cNvSpPr>
            <a:spLocks noGrp="1"/>
          </p:cNvSpPr>
          <p:nvPr>
            <p:ph sz="quarter" idx="1"/>
          </p:nvPr>
        </p:nvSpPr>
        <p:spPr/>
        <p:txBody>
          <a:bodyPr>
            <a:normAutofit/>
          </a:bodyPr>
          <a:lstStyle/>
          <a:p>
            <a:r>
              <a:rPr lang="en-US" altLang="ja-JP" dirty="0"/>
              <a:t>26 unique </a:t>
            </a:r>
            <a:r>
              <a:rPr lang="en-US" altLang="ja-JP" dirty="0" smtClean="0"/>
              <a:t>measurements over 9 days</a:t>
            </a:r>
          </a:p>
          <a:p>
            <a:pPr lvl="1"/>
            <a:r>
              <a:rPr lang="en-US" altLang="ja-JP" dirty="0" smtClean="0"/>
              <a:t>5-23-12 through 6-27-12 </a:t>
            </a:r>
          </a:p>
          <a:p>
            <a:pPr lvl="1"/>
            <a:r>
              <a:rPr lang="en-US" altLang="ja-JP" dirty="0" smtClean="0"/>
              <a:t>Repeated </a:t>
            </a:r>
            <a:r>
              <a:rPr lang="en-US" altLang="ja-JP" dirty="0"/>
              <a:t>measures at 6 locations</a:t>
            </a:r>
          </a:p>
          <a:p>
            <a:r>
              <a:rPr lang="en-US" altLang="ja-JP" dirty="0"/>
              <a:t>17 fixed-site locations</a:t>
            </a:r>
          </a:p>
          <a:p>
            <a:r>
              <a:rPr lang="en-US" altLang="ja-JP" dirty="0" smtClean="0"/>
              <a:t>Micro-</a:t>
            </a:r>
            <a:r>
              <a:rPr lang="en-US" altLang="ja-JP" dirty="0" err="1" smtClean="0"/>
              <a:t>aethelometers</a:t>
            </a:r>
            <a:r>
              <a:rPr lang="en-US" altLang="ja-JP" dirty="0" smtClean="0"/>
              <a:t>* (Magee Scientific)</a:t>
            </a:r>
          </a:p>
          <a:p>
            <a:pPr lvl="1"/>
            <a:r>
              <a:rPr lang="en-US" altLang="ja-JP" dirty="0" smtClean="0"/>
              <a:t>1-minute measurements</a:t>
            </a:r>
          </a:p>
          <a:p>
            <a:r>
              <a:rPr lang="en-US" altLang="ja-JP" dirty="0" smtClean="0"/>
              <a:t>Traffic counts (DVRPC) on Richmond St. &amp; E. Allegheny Ave</a:t>
            </a:r>
          </a:p>
          <a:p>
            <a:pPr lvl="1"/>
            <a:r>
              <a:rPr lang="en-US" altLang="ja-JP" dirty="0" smtClean="0"/>
              <a:t>8am </a:t>
            </a:r>
            <a:r>
              <a:rPr lang="en-US" altLang="ja-JP" dirty="0"/>
              <a:t>5-28 </a:t>
            </a:r>
            <a:r>
              <a:rPr lang="en-US" altLang="ja-JP" dirty="0" smtClean="0"/>
              <a:t>to 7am </a:t>
            </a:r>
            <a:r>
              <a:rPr lang="en-US" altLang="ja-JP" dirty="0"/>
              <a:t>6-6-12</a:t>
            </a:r>
            <a:r>
              <a:rPr lang="en-US" altLang="ja-JP" dirty="0"/>
              <a:t> </a:t>
            </a:r>
            <a:endParaRPr lang="en-US" altLang="ja-JP" dirty="0" smtClean="0"/>
          </a:p>
          <a:p>
            <a:endParaRPr lang="en-US" altLang="ja-JP" dirty="0" smtClean="0"/>
          </a:p>
        </p:txBody>
      </p:sp>
      <p:pic>
        <p:nvPicPr>
          <p:cNvPr id="4" name="Picture 3"/>
          <p:cNvPicPr>
            <a:picLocks noChangeAspect="1"/>
          </p:cNvPicPr>
          <p:nvPr/>
        </p:nvPicPr>
        <p:blipFill>
          <a:blip r:embed="rId3"/>
          <a:stretch>
            <a:fillRect/>
          </a:stretch>
        </p:blipFill>
        <p:spPr>
          <a:xfrm>
            <a:off x="5537200" y="4729639"/>
            <a:ext cx="3530600" cy="2052161"/>
          </a:xfrm>
          <a:prstGeom prst="rect">
            <a:avLst/>
          </a:prstGeom>
        </p:spPr>
      </p:pic>
      <p:sp>
        <p:nvSpPr>
          <p:cNvPr id="5" name="TextBox 4"/>
          <p:cNvSpPr txBox="1"/>
          <p:nvPr/>
        </p:nvSpPr>
        <p:spPr>
          <a:xfrm>
            <a:off x="304800" y="6400800"/>
            <a:ext cx="3810000" cy="307777"/>
          </a:xfrm>
          <a:prstGeom prst="rect">
            <a:avLst/>
          </a:prstGeom>
          <a:noFill/>
        </p:spPr>
        <p:txBody>
          <a:bodyPr wrap="square" rtlCol="0">
            <a:spAutoFit/>
          </a:bodyPr>
          <a:lstStyle/>
          <a:p>
            <a:r>
              <a:rPr kumimoji="1" lang="en-US" altLang="ja-JP" sz="1400" dirty="0" smtClean="0"/>
              <a:t>*Thanks to Jonathan Levy, Boston U.</a:t>
            </a:r>
            <a:endParaRPr kumimoji="1" lang="ja-JP" altLang="en-US" sz="1400" dirty="0"/>
          </a:p>
        </p:txBody>
      </p:sp>
    </p:spTree>
    <p:extLst>
      <p:ext uri="{BB962C8B-B14F-4D97-AF65-F5344CB8AC3E}">
        <p14:creationId xmlns:p14="http://schemas.microsoft.com/office/powerpoint/2010/main" val="1525674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533400"/>
            <a:ext cx="3432048" cy="609600"/>
          </a:xfrm>
        </p:spPr>
        <p:txBody>
          <a:bodyPr>
            <a:normAutofit fontScale="90000"/>
          </a:bodyPr>
          <a:lstStyle/>
          <a:p>
            <a:pPr algn="l"/>
            <a:r>
              <a:rPr kumimoji="1" lang="en-US" altLang="ja-JP" dirty="0"/>
              <a:t>3. Black Carbon </a:t>
            </a:r>
            <a:r>
              <a:rPr kumimoji="1" lang="en-US" altLang="ja-JP" dirty="0" smtClean="0"/>
              <a:t/>
            </a:r>
            <a:br>
              <a:rPr kumimoji="1" lang="en-US" altLang="ja-JP" dirty="0" smtClean="0"/>
            </a:br>
            <a:r>
              <a:rPr kumimoji="1" lang="en-US" altLang="ja-JP" dirty="0" smtClean="0"/>
              <a:t>Study Results</a:t>
            </a:r>
            <a:endParaRPr kumimoji="1" lang="ja-JP" altLang="en-US" dirty="0"/>
          </a:p>
        </p:txBody>
      </p:sp>
      <p:sp>
        <p:nvSpPr>
          <p:cNvPr id="3" name="Content Placeholder 2"/>
          <p:cNvSpPr>
            <a:spLocks noGrp="1"/>
          </p:cNvSpPr>
          <p:nvPr>
            <p:ph sz="quarter" idx="1"/>
          </p:nvPr>
        </p:nvSpPr>
        <p:spPr>
          <a:xfrm>
            <a:off x="301752" y="1524000"/>
            <a:ext cx="3736848" cy="4419600"/>
          </a:xfrm>
        </p:spPr>
        <p:txBody>
          <a:bodyPr>
            <a:normAutofit/>
          </a:bodyPr>
          <a:lstStyle/>
          <a:p>
            <a:r>
              <a:rPr lang="en-US" altLang="ja-JP" sz="2000" dirty="0" smtClean="0"/>
              <a:t>Range*: 0.4 – 3.0 </a:t>
            </a:r>
            <a:r>
              <a:rPr lang="en-US" altLang="ja-JP" sz="2000" dirty="0"/>
              <a:t>µgm</a:t>
            </a:r>
            <a:r>
              <a:rPr lang="en-US" altLang="ja-JP" sz="2000" baseline="30000" dirty="0"/>
              <a:t>-</a:t>
            </a:r>
            <a:r>
              <a:rPr lang="en-US" altLang="ja-JP" sz="2000" baseline="30000" dirty="0" smtClean="0"/>
              <a:t>3</a:t>
            </a:r>
            <a:r>
              <a:rPr lang="en-US" altLang="ja-JP" sz="2000" dirty="0"/>
              <a:t> </a:t>
            </a:r>
            <a:endParaRPr lang="en-US" altLang="ja-JP" sz="2000" dirty="0" smtClean="0"/>
          </a:p>
          <a:p>
            <a:r>
              <a:rPr lang="en-US" altLang="ja-JP" sz="2000" dirty="0" err="1"/>
              <a:t>Avg</a:t>
            </a:r>
            <a:r>
              <a:rPr lang="en-US" altLang="ja-JP" sz="2000" dirty="0"/>
              <a:t>: 1.2 µgm</a:t>
            </a:r>
            <a:r>
              <a:rPr lang="en-US" altLang="ja-JP" sz="2000" baseline="30000" dirty="0"/>
              <a:t>-3</a:t>
            </a:r>
          </a:p>
          <a:p>
            <a:r>
              <a:rPr lang="en-US" altLang="ja-JP" sz="2000" dirty="0" smtClean="0"/>
              <a:t>Max: 12 </a:t>
            </a:r>
            <a:r>
              <a:rPr lang="en-US" altLang="ja-JP" sz="2000" dirty="0"/>
              <a:t>µgm</a:t>
            </a:r>
            <a:r>
              <a:rPr lang="en-US" altLang="ja-JP" sz="2000" baseline="30000" dirty="0"/>
              <a:t>-3</a:t>
            </a:r>
            <a:r>
              <a:rPr lang="en-US" altLang="ja-JP" sz="2000" dirty="0"/>
              <a:t> </a:t>
            </a:r>
            <a:endParaRPr lang="en-US" altLang="ja-JP" sz="2000" dirty="0" smtClean="0"/>
          </a:p>
          <a:p>
            <a:r>
              <a:rPr lang="en-US" altLang="ja-JP" sz="2000" dirty="0" smtClean="0"/>
              <a:t>Higher in a.m.** </a:t>
            </a:r>
            <a:endParaRPr lang="en-US" altLang="ja-JP" sz="2000" dirty="0"/>
          </a:p>
          <a:p>
            <a:endParaRPr kumimoji="1" lang="ja-JP" altLang="en-US" sz="2000" dirty="0"/>
          </a:p>
        </p:txBody>
      </p:sp>
      <p:pic>
        <p:nvPicPr>
          <p:cNvPr id="4" name="Picture 3" descr="BCpatter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491" y="17646"/>
            <a:ext cx="5176837" cy="3487554"/>
          </a:xfrm>
          <a:prstGeom prst="rect">
            <a:avLst/>
          </a:prstGeom>
        </p:spPr>
      </p:pic>
      <p:sp>
        <p:nvSpPr>
          <p:cNvPr id="5" name="TextBox 4"/>
          <p:cNvSpPr txBox="1"/>
          <p:nvPr/>
        </p:nvSpPr>
        <p:spPr>
          <a:xfrm>
            <a:off x="152400" y="6428601"/>
            <a:ext cx="5181600" cy="276999"/>
          </a:xfrm>
          <a:prstGeom prst="rect">
            <a:avLst/>
          </a:prstGeom>
          <a:noFill/>
        </p:spPr>
        <p:txBody>
          <a:bodyPr wrap="square" rtlCol="0">
            <a:spAutoFit/>
          </a:bodyPr>
          <a:lstStyle/>
          <a:p>
            <a:r>
              <a:rPr lang="en-US" altLang="ja-JP" sz="1200" dirty="0" smtClean="0"/>
              <a:t>*Based on 30-minute boxcar averages  **(</a:t>
            </a:r>
            <a:r>
              <a:rPr lang="en-US" altLang="ja-JP" sz="1200" dirty="0"/>
              <a:t>p&lt;0.0001</a:t>
            </a:r>
            <a:r>
              <a:rPr lang="en-US" altLang="ja-JP" sz="1200" dirty="0" smtClean="0"/>
              <a:t>)</a:t>
            </a:r>
            <a:endParaRPr lang="en-US" altLang="ja-JP" sz="1200" dirty="0"/>
          </a:p>
        </p:txBody>
      </p:sp>
      <p:graphicFrame>
        <p:nvGraphicFramePr>
          <p:cNvPr id="7" name="Object 6"/>
          <p:cNvGraphicFramePr>
            <a:graphicFrameLocks noChangeAspect="1"/>
          </p:cNvGraphicFramePr>
          <p:nvPr>
            <p:extLst>
              <p:ext uri="{D42A27DB-BD31-4B8C-83A1-F6EECF244321}">
                <p14:modId xmlns:p14="http://schemas.microsoft.com/office/powerpoint/2010/main" val="980337391"/>
              </p:ext>
            </p:extLst>
          </p:nvPr>
        </p:nvGraphicFramePr>
        <p:xfrm>
          <a:off x="76200" y="3398440"/>
          <a:ext cx="5410200" cy="3053160"/>
        </p:xfrm>
        <a:graphic>
          <a:graphicData uri="http://schemas.openxmlformats.org/presentationml/2006/ole">
            <mc:AlternateContent xmlns:mc="http://schemas.openxmlformats.org/markup-compatibility/2006">
              <mc:Choice xmlns:v="urn:schemas-microsoft-com:vml" Requires="v">
                <p:oleObj spid="_x0000_s19476" name="Document" r:id="rId4" imgW="5626100" imgH="3175000" progId="Word.Document.12">
                  <p:embed/>
                </p:oleObj>
              </mc:Choice>
              <mc:Fallback>
                <p:oleObj name="Document" r:id="rId4" imgW="5626100" imgH="3175000" progId="Word.Document.12">
                  <p:embed/>
                  <p:pic>
                    <p:nvPicPr>
                      <p:cNvPr id="0" name=""/>
                      <p:cNvPicPr/>
                      <p:nvPr/>
                    </p:nvPicPr>
                    <p:blipFill>
                      <a:blip r:embed="rId5"/>
                      <a:stretch>
                        <a:fillRect/>
                      </a:stretch>
                    </p:blipFill>
                    <p:spPr>
                      <a:xfrm>
                        <a:off x="76200" y="3398440"/>
                        <a:ext cx="5410200" cy="3053160"/>
                      </a:xfrm>
                      <a:prstGeom prst="rect">
                        <a:avLst/>
                      </a:prstGeom>
                    </p:spPr>
                  </p:pic>
                </p:oleObj>
              </mc:Fallback>
            </mc:AlternateContent>
          </a:graphicData>
        </a:graphic>
      </p:graphicFrame>
    </p:spTree>
    <p:extLst>
      <p:ext uri="{BB962C8B-B14F-4D97-AF65-F5344CB8AC3E}">
        <p14:creationId xmlns:p14="http://schemas.microsoft.com/office/powerpoint/2010/main" val="165103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Yjames.jpg"/>
          <p:cNvPicPr>
            <a:picLocks noChangeAspect="1"/>
          </p:cNvPicPr>
          <p:nvPr/>
        </p:nvPicPr>
        <p:blipFill rotWithShape="1">
          <a:blip r:embed="rId2">
            <a:extLst>
              <a:ext uri="{28A0092B-C50C-407E-A947-70E740481C1C}">
                <a14:useLocalDpi xmlns:a14="http://schemas.microsoft.com/office/drawing/2010/main" val="0"/>
              </a:ext>
            </a:extLst>
          </a:blip>
          <a:srcRect l="23194" t="7013" r="15972" b="18525"/>
          <a:stretch/>
        </p:blipFill>
        <p:spPr>
          <a:xfrm>
            <a:off x="4205881" y="2743200"/>
            <a:ext cx="4900019" cy="4038600"/>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4170925114"/>
              </p:ext>
            </p:extLst>
          </p:nvPr>
        </p:nvGraphicFramePr>
        <p:xfrm>
          <a:off x="1" y="1"/>
          <a:ext cx="52578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629400" y="2971800"/>
            <a:ext cx="1981200" cy="58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en-US" altLang="ja-JP" sz="1600" dirty="0" smtClean="0">
                <a:solidFill>
                  <a:schemeClr val="bg1"/>
                </a:solidFill>
              </a:rPr>
              <a:t>AMY James Martin Middle School</a:t>
            </a:r>
            <a:endParaRPr kumimoji="1" lang="ja-JP" altLang="en-US" sz="1600" dirty="0">
              <a:solidFill>
                <a:schemeClr val="bg1"/>
              </a:solidFill>
            </a:endParaRPr>
          </a:p>
        </p:txBody>
      </p:sp>
      <p:sp>
        <p:nvSpPr>
          <p:cNvPr id="7" name="TextBox 6"/>
          <p:cNvSpPr txBox="1"/>
          <p:nvPr/>
        </p:nvSpPr>
        <p:spPr>
          <a:xfrm>
            <a:off x="8001000" y="6248400"/>
            <a:ext cx="60960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en-US" altLang="ja-JP" sz="1600" dirty="0" smtClean="0">
                <a:solidFill>
                  <a:schemeClr val="bg1"/>
                </a:solidFill>
              </a:rPr>
              <a:t>I-95</a:t>
            </a:r>
            <a:endParaRPr kumimoji="1" lang="ja-JP" altLang="en-US" sz="1600" dirty="0">
              <a:solidFill>
                <a:schemeClr val="bg1"/>
              </a:solidFill>
            </a:endParaRPr>
          </a:p>
        </p:txBody>
      </p:sp>
    </p:spTree>
    <p:extLst>
      <p:ext uri="{BB962C8B-B14F-4D97-AF65-F5344CB8AC3E}">
        <p14:creationId xmlns:p14="http://schemas.microsoft.com/office/powerpoint/2010/main" val="412002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sz="quarter" idx="1"/>
          </p:nvPr>
        </p:nvSpPr>
        <p:spPr/>
        <p:txBody>
          <a:bodyPr>
            <a:normAutofit/>
          </a:bodyPr>
          <a:lstStyle/>
          <a:p>
            <a:r>
              <a:rPr lang="en-US" dirty="0" smtClean="0"/>
              <a:t>Regulatory Background</a:t>
            </a:r>
          </a:p>
          <a:p>
            <a:r>
              <a:rPr lang="en-US" dirty="0" smtClean="0"/>
              <a:t>Diesel Exhaust Particles</a:t>
            </a:r>
            <a:endParaRPr lang="en-US" dirty="0" smtClean="0"/>
          </a:p>
          <a:p>
            <a:pPr lvl="1"/>
            <a:r>
              <a:rPr lang="en-US" dirty="0" smtClean="0"/>
              <a:t>Sources &amp; health </a:t>
            </a:r>
            <a:r>
              <a:rPr lang="en-US" dirty="0" smtClean="0"/>
              <a:t>concerns</a:t>
            </a:r>
          </a:p>
          <a:p>
            <a:r>
              <a:rPr lang="en-US" dirty="0" smtClean="0"/>
              <a:t>Local Policy Background &amp; Significance</a:t>
            </a:r>
          </a:p>
          <a:p>
            <a:pPr lvl="1"/>
            <a:r>
              <a:rPr lang="en-US" dirty="0" smtClean="0"/>
              <a:t>Built environment, planning</a:t>
            </a:r>
          </a:p>
          <a:p>
            <a:pPr lvl="1"/>
            <a:r>
              <a:rPr lang="en-US" dirty="0" smtClean="0"/>
              <a:t>Goods movement</a:t>
            </a:r>
          </a:p>
          <a:p>
            <a:r>
              <a:rPr lang="en-US" dirty="0" smtClean="0"/>
              <a:t>Pilot Studies Process &amp; Results</a:t>
            </a:r>
          </a:p>
          <a:p>
            <a:r>
              <a:rPr lang="en-US" dirty="0" smtClean="0"/>
              <a:t>Challenges &amp; Next Steps</a:t>
            </a: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bcpmozoneandratio_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250" y="5645150"/>
            <a:ext cx="1293495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bcpmozoneandratio_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08650" y="5797550"/>
            <a:ext cx="1293495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bcpmozoneandratio_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61050" y="5949950"/>
            <a:ext cx="1293495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85800"/>
            <a:ext cx="8915400" cy="5399355"/>
          </a:xfrm>
          <a:prstGeom prst="rect">
            <a:avLst/>
          </a:prstGeom>
        </p:spPr>
      </p:pic>
      <p:sp>
        <p:nvSpPr>
          <p:cNvPr id="6" name="TextBox 5"/>
          <p:cNvSpPr txBox="1"/>
          <p:nvPr/>
        </p:nvSpPr>
        <p:spPr>
          <a:xfrm>
            <a:off x="457200" y="228600"/>
            <a:ext cx="3657600" cy="461665"/>
          </a:xfrm>
          <a:prstGeom prst="rect">
            <a:avLst/>
          </a:prstGeom>
          <a:noFill/>
        </p:spPr>
        <p:txBody>
          <a:bodyPr wrap="square" rtlCol="0">
            <a:spAutoFit/>
          </a:bodyPr>
          <a:lstStyle/>
          <a:p>
            <a:r>
              <a:rPr kumimoji="1" lang="en-US" altLang="ja-JP" sz="2400" dirty="0" smtClean="0"/>
              <a:t>BC to PM</a:t>
            </a:r>
            <a:r>
              <a:rPr kumimoji="1" lang="en-US" altLang="ja-JP" sz="2400" baseline="-25000" dirty="0" smtClean="0"/>
              <a:t>2.5</a:t>
            </a:r>
            <a:r>
              <a:rPr kumimoji="1" lang="en-US" altLang="ja-JP" sz="2400" dirty="0" smtClean="0"/>
              <a:t> Ratio*</a:t>
            </a:r>
            <a:endParaRPr kumimoji="1" lang="ja-JP" altLang="en-US" sz="2400" dirty="0"/>
          </a:p>
        </p:txBody>
      </p:sp>
      <p:sp>
        <p:nvSpPr>
          <p:cNvPr id="7" name="TextBox 6"/>
          <p:cNvSpPr txBox="1"/>
          <p:nvPr/>
        </p:nvSpPr>
        <p:spPr>
          <a:xfrm>
            <a:off x="381000" y="6096000"/>
            <a:ext cx="7543800" cy="584776"/>
          </a:xfrm>
          <a:prstGeom prst="rect">
            <a:avLst/>
          </a:prstGeom>
          <a:noFill/>
        </p:spPr>
        <p:txBody>
          <a:bodyPr wrap="square" rtlCol="0">
            <a:spAutoFit/>
          </a:bodyPr>
          <a:lstStyle/>
          <a:p>
            <a:r>
              <a:rPr kumimoji="1" lang="en-US" altLang="ja-JP" sz="1600" dirty="0" smtClean="0"/>
              <a:t>~5% in suburban areas of N. America (</a:t>
            </a:r>
            <a:r>
              <a:rPr kumimoji="1" lang="en-US" altLang="ja-JP" sz="1600" dirty="0" err="1" smtClean="0"/>
              <a:t>Ramanathan</a:t>
            </a:r>
            <a:r>
              <a:rPr kumimoji="1" lang="en-US" altLang="ja-JP" sz="1600" dirty="0" smtClean="0"/>
              <a:t> &amp; </a:t>
            </a:r>
            <a:r>
              <a:rPr kumimoji="1" lang="en-US" altLang="ja-JP" sz="1600" dirty="0" err="1" smtClean="0"/>
              <a:t>Crutzen</a:t>
            </a:r>
            <a:r>
              <a:rPr kumimoji="1" lang="en-US" altLang="ja-JP" sz="1600" dirty="0" smtClean="0"/>
              <a:t>, 2003)</a:t>
            </a:r>
          </a:p>
          <a:p>
            <a:r>
              <a:rPr kumimoji="1" lang="en-US" altLang="ja-JP" sz="1600" dirty="0" smtClean="0"/>
              <a:t>11% &amp; 13% in NYC (</a:t>
            </a:r>
            <a:r>
              <a:rPr kumimoji="1" lang="en-US" altLang="ja-JP" sz="1600" dirty="0" err="1" smtClean="0"/>
              <a:t>Venkatachari</a:t>
            </a:r>
            <a:r>
              <a:rPr kumimoji="1" lang="en-US" altLang="ja-JP" sz="1600" dirty="0" smtClean="0"/>
              <a:t> et al. 2006)</a:t>
            </a:r>
            <a:endParaRPr kumimoji="1" lang="ja-JP" altLang="en-US" sz="1600" dirty="0"/>
          </a:p>
        </p:txBody>
      </p:sp>
    </p:spTree>
    <p:extLst>
      <p:ext uri="{BB962C8B-B14F-4D97-AF65-F5344CB8AC3E}">
        <p14:creationId xmlns:p14="http://schemas.microsoft.com/office/powerpoint/2010/main" val="321772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a:t>3. Black Carbon Study </a:t>
            </a:r>
            <a:r>
              <a:rPr kumimoji="1" lang="en-US" altLang="ja-JP" dirty="0" smtClean="0"/>
              <a:t>Results</a:t>
            </a:r>
            <a:endParaRPr kumimoji="1" lang="ja-JP" altLang="en-US" dirty="0"/>
          </a:p>
        </p:txBody>
      </p:sp>
      <p:graphicFrame>
        <p:nvGraphicFramePr>
          <p:cNvPr id="5" name="Chart 4"/>
          <p:cNvGraphicFramePr>
            <a:graphicFrameLocks/>
          </p:cNvGraphicFramePr>
          <p:nvPr>
            <p:extLst>
              <p:ext uri="{D42A27DB-BD31-4B8C-83A1-F6EECF244321}">
                <p14:modId xmlns:p14="http://schemas.microsoft.com/office/powerpoint/2010/main" val="3078329353"/>
              </p:ext>
            </p:extLst>
          </p:nvPr>
        </p:nvGraphicFramePr>
        <p:xfrm>
          <a:off x="-25400" y="1600200"/>
          <a:ext cx="45720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484124480"/>
              </p:ext>
            </p:extLst>
          </p:nvPr>
        </p:nvGraphicFramePr>
        <p:xfrm>
          <a:off x="4572000" y="3657600"/>
          <a:ext cx="45720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800600" y="1676400"/>
            <a:ext cx="3733800" cy="1477328"/>
          </a:xfrm>
          <a:prstGeom prst="rect">
            <a:avLst/>
          </a:prstGeom>
          <a:noFill/>
        </p:spPr>
        <p:txBody>
          <a:bodyPr wrap="square" rtlCol="0">
            <a:spAutoFit/>
          </a:bodyPr>
          <a:lstStyle/>
          <a:p>
            <a:r>
              <a:rPr kumimoji="1" lang="en-US" altLang="ja-JP" dirty="0" smtClean="0"/>
              <a:t>20% decrease in median BC concentration &amp; 37% decrease in maximum BC concentration with every 500m distance from I-95 (p=0.1)</a:t>
            </a:r>
            <a:endParaRPr kumimoji="1" lang="ja-JP" altLang="en-US" dirty="0"/>
          </a:p>
        </p:txBody>
      </p:sp>
      <p:sp>
        <p:nvSpPr>
          <p:cNvPr id="8" name="TextBox 7"/>
          <p:cNvSpPr txBox="1"/>
          <p:nvPr/>
        </p:nvSpPr>
        <p:spPr>
          <a:xfrm>
            <a:off x="457200" y="4953000"/>
            <a:ext cx="3733800" cy="1477328"/>
          </a:xfrm>
          <a:prstGeom prst="rect">
            <a:avLst/>
          </a:prstGeom>
          <a:noFill/>
        </p:spPr>
        <p:txBody>
          <a:bodyPr wrap="square" rtlCol="0">
            <a:spAutoFit/>
          </a:bodyPr>
          <a:lstStyle/>
          <a:p>
            <a:r>
              <a:rPr lang="en-US" altLang="ja-JP" dirty="0"/>
              <a:t>increases in wind speed, temperature and time of day resulted in 16%, 12% and 10% decrease in hourly median BC concentration</a:t>
            </a:r>
            <a:r>
              <a:rPr lang="en-US" altLang="ja-JP" dirty="0"/>
              <a:t> </a:t>
            </a:r>
            <a:endParaRPr kumimoji="1" lang="ja-JP" altLang="en-US" dirty="0"/>
          </a:p>
        </p:txBody>
      </p:sp>
    </p:spTree>
    <p:extLst>
      <p:ext uri="{BB962C8B-B14F-4D97-AF65-F5344CB8AC3E}">
        <p14:creationId xmlns:p14="http://schemas.microsoft.com/office/powerpoint/2010/main" val="1760808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Blocks &amp; Challenges</a:t>
            </a:r>
            <a:endParaRPr lang="en-US" dirty="0"/>
          </a:p>
        </p:txBody>
      </p:sp>
      <p:sp>
        <p:nvSpPr>
          <p:cNvPr id="3" name="Content Placeholder 2"/>
          <p:cNvSpPr>
            <a:spLocks noGrp="1"/>
          </p:cNvSpPr>
          <p:nvPr>
            <p:ph sz="quarter" idx="1"/>
          </p:nvPr>
        </p:nvSpPr>
        <p:spPr/>
        <p:txBody>
          <a:bodyPr/>
          <a:lstStyle/>
          <a:p>
            <a:pPr marL="347663" indent="-347663">
              <a:buFont typeface="+mj-lt"/>
              <a:buAutoNum type="arabicPeriod"/>
            </a:pPr>
            <a:r>
              <a:rPr lang="en-US" dirty="0" smtClean="0"/>
              <a:t>Technology, Equipment (&amp; Funding)</a:t>
            </a:r>
          </a:p>
          <a:p>
            <a:pPr marL="347663" indent="-347663">
              <a:buFont typeface="+mj-lt"/>
              <a:buAutoNum type="arabicPeriod"/>
            </a:pPr>
            <a:r>
              <a:rPr lang="en-US" dirty="0" smtClean="0"/>
              <a:t>CBPR</a:t>
            </a:r>
          </a:p>
          <a:p>
            <a:pPr marL="621983" lvl="1" indent="-347663"/>
            <a:r>
              <a:rPr lang="en-US" dirty="0" smtClean="0">
                <a:solidFill>
                  <a:schemeClr val="tx1"/>
                </a:solidFill>
              </a:rPr>
              <a:t>How to support a community-driven process?</a:t>
            </a:r>
          </a:p>
          <a:p>
            <a:pPr marL="621983" lvl="1" indent="-347663"/>
            <a:r>
              <a:rPr lang="en-US" dirty="0" smtClean="0">
                <a:solidFill>
                  <a:schemeClr val="tx1"/>
                </a:solidFill>
              </a:rPr>
              <a:t>Connect with a policy decision, feasible outcome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lstStyle/>
          <a:p>
            <a:r>
              <a:rPr kumimoji="1" lang="en-US" altLang="ja-JP" dirty="0" smtClean="0"/>
              <a:t>Community </a:t>
            </a:r>
            <a:r>
              <a:rPr kumimoji="1" lang="en-US" altLang="ja-JP" dirty="0" err="1" smtClean="0"/>
              <a:t>Reportback</a:t>
            </a:r>
            <a:r>
              <a:rPr kumimoji="1" lang="en-US" altLang="ja-JP" dirty="0" smtClean="0"/>
              <a:t> &amp; Next Steps</a:t>
            </a:r>
            <a:endParaRPr kumimoji="1" lang="ja-JP" altLang="en-US" dirty="0"/>
          </a:p>
        </p:txBody>
      </p:sp>
      <p:pic>
        <p:nvPicPr>
          <p:cNvPr id="5" name="Picture 4" descr="ReportbackVot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066800"/>
            <a:ext cx="7732726" cy="5775678"/>
          </a:xfrm>
          <a:prstGeom prst="rect">
            <a:avLst/>
          </a:prstGeom>
        </p:spPr>
      </p:pic>
    </p:spTree>
    <p:extLst>
      <p:ext uri="{BB962C8B-B14F-4D97-AF65-F5344CB8AC3E}">
        <p14:creationId xmlns:p14="http://schemas.microsoft.com/office/powerpoint/2010/main" val="1509390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&amp; Sources</a:t>
            </a:r>
            <a:endParaRPr lang="en-US" dirty="0"/>
          </a:p>
        </p:txBody>
      </p:sp>
      <p:sp>
        <p:nvSpPr>
          <p:cNvPr id="3" name="Content Placeholder 2"/>
          <p:cNvSpPr>
            <a:spLocks noGrp="1"/>
          </p:cNvSpPr>
          <p:nvPr>
            <p:ph sz="quarter" idx="1"/>
          </p:nvPr>
        </p:nvSpPr>
        <p:spPr>
          <a:xfrm>
            <a:off x="301752" y="1527048"/>
            <a:ext cx="8503920" cy="4873752"/>
          </a:xfrm>
        </p:spPr>
        <p:txBody>
          <a:bodyPr>
            <a:normAutofit/>
          </a:bodyPr>
          <a:lstStyle/>
          <a:p>
            <a:r>
              <a:rPr lang="en-US" sz="1700" dirty="0" smtClean="0"/>
              <a:t>Port Richmond residents; </a:t>
            </a:r>
            <a:r>
              <a:rPr lang="en-US" sz="1700" dirty="0" smtClean="0"/>
              <a:t>Clean </a:t>
            </a:r>
            <a:r>
              <a:rPr lang="en-US" sz="1700" dirty="0" smtClean="0"/>
              <a:t>Air Council; Drs. Igor Burstyn &amp; Hernando Perez, Drexel School of Public Health; </a:t>
            </a:r>
            <a:r>
              <a:rPr lang="en-US" sz="1700" dirty="0" smtClean="0"/>
              <a:t>Drs. </a:t>
            </a:r>
            <a:r>
              <a:rPr lang="en-US" sz="1700" dirty="0" smtClean="0"/>
              <a:t>Peter </a:t>
            </a:r>
            <a:r>
              <a:rPr lang="en-US" sz="1700" dirty="0" err="1" smtClean="0"/>
              <a:t>DeCarlo</a:t>
            </a:r>
            <a:r>
              <a:rPr lang="en-US" sz="1700" dirty="0" smtClean="0"/>
              <a:t> &amp; Michael </a:t>
            </a:r>
            <a:r>
              <a:rPr lang="en-US" sz="1700" dirty="0" err="1" smtClean="0"/>
              <a:t>Waring</a:t>
            </a:r>
            <a:r>
              <a:rPr lang="en-US" sz="1700" dirty="0" smtClean="0"/>
              <a:t>, </a:t>
            </a:r>
            <a:r>
              <a:rPr lang="en-US" sz="1700" dirty="0" smtClean="0"/>
              <a:t>Drexel Dept. of Civil </a:t>
            </a:r>
            <a:r>
              <a:rPr lang="en-US" sz="1700" dirty="0" smtClean="0"/>
              <a:t>Engineering; Dr. Jonathan Levy (Boston University School of Public Health), Philadelphia Air Management Services; Delaware Valley Regional Planning Commission.</a:t>
            </a:r>
            <a:endParaRPr lang="en-US" sz="1700" dirty="0" smtClean="0"/>
          </a:p>
          <a:p>
            <a:endParaRPr lang="en-US" sz="1400" dirty="0" smtClean="0"/>
          </a:p>
        </p:txBody>
      </p:sp>
      <p:sp>
        <p:nvSpPr>
          <p:cNvPr id="4" name="TextBox 3"/>
          <p:cNvSpPr txBox="1"/>
          <p:nvPr/>
        </p:nvSpPr>
        <p:spPr>
          <a:xfrm>
            <a:off x="381000" y="6320135"/>
            <a:ext cx="8458200" cy="461665"/>
          </a:xfrm>
          <a:prstGeom prst="rect">
            <a:avLst/>
          </a:prstGeom>
          <a:noFill/>
        </p:spPr>
        <p:txBody>
          <a:bodyPr wrap="square" rtlCol="0">
            <a:spAutoFit/>
          </a:bodyPr>
          <a:lstStyle/>
          <a:p>
            <a:r>
              <a:rPr lang="en-US" sz="1200" dirty="0" smtClean="0"/>
              <a:t>This work was supported in part by a grant with the Pennsylvania Department of Health. The Department of Health specifically disclaims responsibility for any analyses, interpretations, or conclusions. </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1752" y="76200"/>
            <a:ext cx="8534400" cy="758952"/>
          </a:xfrm>
          <a:ln>
            <a:miter lim="800000"/>
            <a:headEnd/>
            <a:tailEnd/>
          </a:ln>
        </p:spPr>
        <p:txBody>
          <a:bodyPr lIns="91440" tIns="45720" rIns="91440" bIns="45720" anchor="t">
            <a:normAutofit fontScale="90000"/>
          </a:bodyPr>
          <a:lstStyle/>
          <a:p>
            <a:pPr eaLnBrk="1" fontAlgn="auto" hangingPunct="1">
              <a:spcAft>
                <a:spcPts val="0"/>
              </a:spcAft>
              <a:defRPr/>
            </a:pPr>
            <a:r>
              <a:rPr lang="en-US" sz="3600" dirty="0" smtClean="0">
                <a:latin typeface="Georgia"/>
                <a:cs typeface="Georgia"/>
              </a:rPr>
              <a:t>PM Sources and </a:t>
            </a:r>
            <a:br>
              <a:rPr lang="en-US" sz="3600" dirty="0" smtClean="0">
                <a:latin typeface="Georgia"/>
                <a:cs typeface="Georgia"/>
              </a:rPr>
            </a:br>
            <a:r>
              <a:rPr lang="en-US" sz="3600" dirty="0" smtClean="0">
                <a:latin typeface="Georgia"/>
                <a:cs typeface="Georgia"/>
              </a:rPr>
              <a:t>Diesel </a:t>
            </a:r>
            <a:r>
              <a:rPr lang="en-US" sz="3600" dirty="0">
                <a:latin typeface="Georgia"/>
                <a:cs typeface="Georgia"/>
              </a:rPr>
              <a:t>Exhaust </a:t>
            </a:r>
            <a:r>
              <a:rPr lang="en-US" sz="3600" dirty="0" smtClean="0">
                <a:latin typeface="Georgia"/>
                <a:cs typeface="Georgia"/>
              </a:rPr>
              <a:t>Particulates </a:t>
            </a:r>
            <a:r>
              <a:rPr lang="en-US" sz="3600" dirty="0">
                <a:latin typeface="Georgia"/>
                <a:cs typeface="Georgia"/>
              </a:rPr>
              <a:t>(DEP)</a:t>
            </a:r>
          </a:p>
        </p:txBody>
      </p:sp>
      <p:sp>
        <p:nvSpPr>
          <p:cNvPr id="7171" name="Rectangle 3"/>
          <p:cNvSpPr>
            <a:spLocks noGrp="1" noChangeArrowheads="1"/>
          </p:cNvSpPr>
          <p:nvPr>
            <p:ph sz="quarter" idx="1"/>
          </p:nvPr>
        </p:nvSpPr>
        <p:spPr>
          <a:xfrm>
            <a:off x="301752" y="1527048"/>
            <a:ext cx="7470648" cy="4873752"/>
          </a:xfrm>
          <a:noFill/>
        </p:spPr>
        <p:txBody>
          <a:bodyPr lIns="91440" rIns="91440">
            <a:normAutofit/>
          </a:bodyPr>
          <a:lstStyle/>
          <a:p>
            <a:pPr>
              <a:lnSpc>
                <a:spcPct val="95000"/>
              </a:lnSpc>
              <a:buFontTx/>
              <a:buChar char="•"/>
            </a:pPr>
            <a:r>
              <a:rPr lang="en-US" sz="2800" dirty="0">
                <a:latin typeface="Georgia"/>
                <a:cs typeface="Georgia"/>
              </a:rPr>
              <a:t>Common </a:t>
            </a:r>
            <a:r>
              <a:rPr lang="en-US" sz="2800" dirty="0" smtClean="0">
                <a:latin typeface="Georgia"/>
                <a:cs typeface="Georgia"/>
              </a:rPr>
              <a:t>sources: </a:t>
            </a:r>
            <a:r>
              <a:rPr lang="en-US" sz="2800" dirty="0">
                <a:latin typeface="Georgia"/>
                <a:cs typeface="Georgia"/>
              </a:rPr>
              <a:t>Fuel-burning engines, </a:t>
            </a:r>
            <a:r>
              <a:rPr lang="en-US" sz="2800" dirty="0" smtClean="0">
                <a:latin typeface="Georgia"/>
                <a:cs typeface="Georgia"/>
              </a:rPr>
              <a:t>industry, </a:t>
            </a:r>
            <a:r>
              <a:rPr lang="en-US" sz="2800" dirty="0">
                <a:latin typeface="Georgia"/>
                <a:cs typeface="Georgia"/>
              </a:rPr>
              <a:t>wood burning, </a:t>
            </a:r>
            <a:r>
              <a:rPr lang="en-US" sz="2800" dirty="0" smtClean="0">
                <a:latin typeface="Georgia"/>
                <a:cs typeface="Georgia"/>
              </a:rPr>
              <a:t>cigarettes</a:t>
            </a:r>
            <a:endParaRPr lang="en-US" sz="2800" dirty="0">
              <a:latin typeface="Georgia"/>
              <a:cs typeface="Georgia"/>
            </a:endParaRPr>
          </a:p>
          <a:p>
            <a:pPr marR="0" algn="l" eaLnBrk="1" hangingPunct="1">
              <a:lnSpc>
                <a:spcPct val="95000"/>
              </a:lnSpc>
              <a:buFontTx/>
              <a:buChar char="•"/>
            </a:pPr>
            <a:r>
              <a:rPr lang="en-US" sz="2800" dirty="0" smtClean="0">
                <a:latin typeface="Georgia"/>
                <a:cs typeface="Georgia"/>
              </a:rPr>
              <a:t>Largest PM source: diesel exhaust</a:t>
            </a:r>
          </a:p>
          <a:p>
            <a:pPr marR="0" algn="l" eaLnBrk="1" hangingPunct="1">
              <a:lnSpc>
                <a:spcPct val="95000"/>
              </a:lnSpc>
              <a:buFontTx/>
              <a:buChar char="•"/>
            </a:pPr>
            <a:r>
              <a:rPr lang="en-US" sz="2800" dirty="0" smtClean="0">
                <a:latin typeface="Georgia"/>
                <a:cs typeface="Georgia"/>
              </a:rPr>
              <a:t>DEP health effects from surface </a:t>
            </a:r>
          </a:p>
          <a:p>
            <a:pPr marL="0" marR="0" indent="0" algn="l" eaLnBrk="1" hangingPunct="1">
              <a:lnSpc>
                <a:spcPct val="95000"/>
              </a:lnSpc>
              <a:buNone/>
            </a:pPr>
            <a:r>
              <a:rPr lang="en-US" sz="2800" dirty="0">
                <a:latin typeface="Georgia"/>
                <a:cs typeface="Georgia"/>
              </a:rPr>
              <a:t> </a:t>
            </a:r>
            <a:r>
              <a:rPr lang="en-US" sz="2800" dirty="0" smtClean="0">
                <a:latin typeface="Georgia"/>
                <a:cs typeface="Georgia"/>
              </a:rPr>
              <a:t>  chemicals &amp; metals</a:t>
            </a:r>
            <a:endParaRPr lang="en-US" sz="2800" dirty="0">
              <a:latin typeface="Georgia"/>
              <a:cs typeface="Georgia"/>
            </a:endParaRPr>
          </a:p>
        </p:txBody>
      </p:sp>
      <p:pic>
        <p:nvPicPr>
          <p:cNvPr id="2" name="Picture 1"/>
          <p:cNvPicPr>
            <a:picLocks noChangeAspect="1"/>
          </p:cNvPicPr>
          <p:nvPr/>
        </p:nvPicPr>
        <p:blipFill>
          <a:blip r:embed="rId3"/>
          <a:stretch>
            <a:fillRect/>
          </a:stretch>
        </p:blipFill>
        <p:spPr>
          <a:xfrm>
            <a:off x="2971800" y="3962400"/>
            <a:ext cx="3149600" cy="2362200"/>
          </a:xfrm>
          <a:prstGeom prst="rect">
            <a:avLst/>
          </a:prstGeom>
        </p:spPr>
      </p:pic>
      <p:pic>
        <p:nvPicPr>
          <p:cNvPr id="3" name="Picture 2"/>
          <p:cNvPicPr>
            <a:picLocks noChangeAspect="1"/>
          </p:cNvPicPr>
          <p:nvPr/>
        </p:nvPicPr>
        <p:blipFill>
          <a:blip r:embed="rId4"/>
          <a:stretch>
            <a:fillRect/>
          </a:stretch>
        </p:blipFill>
        <p:spPr>
          <a:xfrm>
            <a:off x="6172200" y="2819400"/>
            <a:ext cx="2819400" cy="3541032"/>
          </a:xfrm>
          <a:prstGeom prst="rect">
            <a:avLst/>
          </a:prstGeom>
        </p:spPr>
      </p:pic>
      <p:sp>
        <p:nvSpPr>
          <p:cNvPr id="4" name="Rectangle 3"/>
          <p:cNvSpPr/>
          <p:nvPr/>
        </p:nvSpPr>
        <p:spPr>
          <a:xfrm>
            <a:off x="2971800" y="6096000"/>
            <a:ext cx="4572000" cy="215444"/>
          </a:xfrm>
          <a:prstGeom prst="rect">
            <a:avLst/>
          </a:prstGeom>
        </p:spPr>
        <p:txBody>
          <a:bodyPr>
            <a:spAutoFit/>
          </a:bodyPr>
          <a:lstStyle/>
          <a:p>
            <a:r>
              <a:rPr lang="en-US" sz="800" dirty="0">
                <a:solidFill>
                  <a:schemeClr val="bg1">
                    <a:lumMod val="50000"/>
                  </a:schemeClr>
                </a:solidFill>
              </a:rPr>
              <a:t>http://</a:t>
            </a:r>
            <a:r>
              <a:rPr lang="en-US" sz="800" dirty="0" err="1" smtClean="0">
                <a:solidFill>
                  <a:schemeClr val="bg1">
                    <a:lumMod val="50000"/>
                  </a:schemeClr>
                </a:solidFill>
              </a:rPr>
              <a:t>www.michigandieselcleanup.org</a:t>
            </a:r>
            <a:endParaRPr lang="en-US" sz="800" dirty="0">
              <a:solidFill>
                <a:schemeClr val="bg1">
                  <a:lumMod val="50000"/>
                </a:schemeClr>
              </a:solidFill>
            </a:endParaRPr>
          </a:p>
        </p:txBody>
      </p:sp>
    </p:spTree>
    <p:extLst>
      <p:ext uri="{BB962C8B-B14F-4D97-AF65-F5344CB8AC3E}">
        <p14:creationId xmlns:p14="http://schemas.microsoft.com/office/powerpoint/2010/main" val="8858949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 Exposure’s Health Effects</a:t>
            </a:r>
            <a:endParaRPr lang="en-US" dirty="0"/>
          </a:p>
        </p:txBody>
      </p:sp>
      <p:sp>
        <p:nvSpPr>
          <p:cNvPr id="3" name="Content Placeholder 2"/>
          <p:cNvSpPr>
            <a:spLocks noGrp="1"/>
          </p:cNvSpPr>
          <p:nvPr>
            <p:ph sz="quarter" idx="1"/>
          </p:nvPr>
        </p:nvSpPr>
        <p:spPr>
          <a:xfrm>
            <a:off x="301752" y="1527048"/>
            <a:ext cx="3965448" cy="4572000"/>
          </a:xfrm>
        </p:spPr>
        <p:txBody>
          <a:bodyPr/>
          <a:lstStyle/>
          <a:p>
            <a:r>
              <a:rPr lang="en-US" dirty="0" smtClean="0"/>
              <a:t>Asthma and respiratory disease</a:t>
            </a:r>
          </a:p>
          <a:p>
            <a:r>
              <a:rPr lang="en-US" dirty="0"/>
              <a:t>Cardiopulmonary mortality</a:t>
            </a:r>
          </a:p>
          <a:p>
            <a:r>
              <a:rPr lang="en-US" dirty="0" smtClean="0"/>
              <a:t>Low birth weight and preterm birth</a:t>
            </a:r>
          </a:p>
        </p:txBody>
      </p:sp>
      <p:pic>
        <p:nvPicPr>
          <p:cNvPr id="7" name="Picture 6" descr="Screen Shot 2012-02-28 at 8.46.57 PM.png"/>
          <p:cNvPicPr>
            <a:picLocks noChangeAspect="1"/>
          </p:cNvPicPr>
          <p:nvPr/>
        </p:nvPicPr>
        <p:blipFill rotWithShape="1">
          <a:blip r:embed="rId3">
            <a:extLst>
              <a:ext uri="{28A0092B-C50C-407E-A947-70E740481C1C}">
                <a14:useLocalDpi xmlns:a14="http://schemas.microsoft.com/office/drawing/2010/main" val="0"/>
              </a:ext>
            </a:extLst>
          </a:blip>
          <a:srcRect l="2277" t="21998" r="70859" b="43165"/>
          <a:stretch/>
        </p:blipFill>
        <p:spPr>
          <a:xfrm>
            <a:off x="4419600" y="2542883"/>
            <a:ext cx="4572000" cy="3705517"/>
          </a:xfrm>
          <a:prstGeom prst="rect">
            <a:avLst/>
          </a:prstGeom>
        </p:spPr>
      </p:pic>
      <p:sp>
        <p:nvSpPr>
          <p:cNvPr id="8" name="Rectangle 7"/>
          <p:cNvSpPr/>
          <p:nvPr/>
        </p:nvSpPr>
        <p:spPr>
          <a:xfrm>
            <a:off x="152400" y="6326009"/>
            <a:ext cx="8277777" cy="338554"/>
          </a:xfrm>
          <a:prstGeom prst="rect">
            <a:avLst/>
          </a:prstGeom>
        </p:spPr>
        <p:txBody>
          <a:bodyPr wrap="none">
            <a:spAutoFit/>
          </a:bodyPr>
          <a:lstStyle/>
          <a:p>
            <a:pPr>
              <a:lnSpc>
                <a:spcPct val="140000"/>
              </a:lnSpc>
            </a:pPr>
            <a:r>
              <a:rPr lang="en-US" sz="1200" dirty="0" smtClean="0">
                <a:cs typeface="Georgia"/>
              </a:rPr>
              <a:t>Chart source: Peter </a:t>
            </a:r>
            <a:r>
              <a:rPr lang="en-US" sz="1200" dirty="0" err="1" smtClean="0">
                <a:cs typeface="Georgia"/>
              </a:rPr>
              <a:t>DeCarlo</a:t>
            </a:r>
            <a:r>
              <a:rPr lang="en-US" sz="1200" dirty="0" smtClean="0">
                <a:cs typeface="Georgia"/>
              </a:rPr>
              <a:t>, based on data from Harvard </a:t>
            </a:r>
            <a:r>
              <a:rPr lang="en-US" sz="1200" dirty="0">
                <a:cs typeface="Georgia"/>
              </a:rPr>
              <a:t>Six Cities (Dockery et al. 1993</a:t>
            </a:r>
            <a:r>
              <a:rPr lang="en-US" sz="1200" dirty="0" smtClean="0">
                <a:cs typeface="Georgia"/>
              </a:rPr>
              <a:t>); </a:t>
            </a:r>
            <a:r>
              <a:rPr lang="en-US" sz="1200" dirty="0">
                <a:cs typeface="Georgia"/>
              </a:rPr>
              <a:t>ACS (Pope et al. 2002, 2004</a:t>
            </a:r>
            <a:r>
              <a:rPr lang="en-US" sz="1200" dirty="0" smtClean="0">
                <a:cs typeface="Georgia"/>
              </a:rPr>
              <a:t>)</a:t>
            </a:r>
            <a:endParaRPr lang="en-US" sz="1200" dirty="0">
              <a:cs typeface="Georgia"/>
            </a:endParaRPr>
          </a:p>
        </p:txBody>
      </p:sp>
    </p:spTree>
    <p:extLst>
      <p:ext uri="{BB962C8B-B14F-4D97-AF65-F5344CB8AC3E}">
        <p14:creationId xmlns:p14="http://schemas.microsoft.com/office/powerpoint/2010/main" val="5801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Georgia"/>
                <a:cs typeface="Georgia"/>
              </a:rPr>
              <a:t>Pediatric </a:t>
            </a:r>
            <a:r>
              <a:rPr lang="en-US" dirty="0">
                <a:latin typeface="Georgia"/>
                <a:cs typeface="Georgia"/>
              </a:rPr>
              <a:t>Asthma</a:t>
            </a:r>
          </a:p>
        </p:txBody>
      </p:sp>
      <p:sp>
        <p:nvSpPr>
          <p:cNvPr id="4099" name="Content Placeholder 2"/>
          <p:cNvSpPr>
            <a:spLocks noGrp="1"/>
          </p:cNvSpPr>
          <p:nvPr>
            <p:ph idx="1"/>
          </p:nvPr>
        </p:nvSpPr>
        <p:spPr/>
        <p:txBody>
          <a:bodyPr/>
          <a:lstStyle/>
          <a:p>
            <a:r>
              <a:rPr lang="en-US" dirty="0" smtClean="0">
                <a:latin typeface="Georgia"/>
                <a:cs typeface="Georgia"/>
              </a:rPr>
              <a:t>1980 - 2010 </a:t>
            </a:r>
            <a:r>
              <a:rPr lang="en-US" dirty="0">
                <a:latin typeface="Georgia"/>
                <a:cs typeface="Georgia"/>
              </a:rPr>
              <a:t>asthmatic children in </a:t>
            </a:r>
            <a:r>
              <a:rPr lang="en-US" dirty="0" smtClean="0">
                <a:latin typeface="Georgia"/>
                <a:cs typeface="Georgia"/>
              </a:rPr>
              <a:t>US </a:t>
            </a:r>
            <a:r>
              <a:rPr lang="en-US" dirty="0">
                <a:latin typeface="Georgia"/>
                <a:cs typeface="Georgia"/>
              </a:rPr>
              <a:t>increased from </a:t>
            </a:r>
            <a:r>
              <a:rPr lang="en-US" dirty="0" smtClean="0">
                <a:latin typeface="Georgia"/>
                <a:cs typeface="Georgia"/>
              </a:rPr>
              <a:t>2.3 - 7 million (CDC 2010)</a:t>
            </a:r>
            <a:endParaRPr lang="en-US" dirty="0">
              <a:latin typeface="Georgia"/>
              <a:cs typeface="Georgia"/>
            </a:endParaRPr>
          </a:p>
          <a:p>
            <a:r>
              <a:rPr lang="en-US" dirty="0" smtClean="0">
                <a:latin typeface="Georgia"/>
                <a:cs typeface="Georgia"/>
              </a:rPr>
              <a:t>Sharpest increases in </a:t>
            </a:r>
          </a:p>
          <a:p>
            <a:pPr marL="0" indent="0">
              <a:buNone/>
            </a:pPr>
            <a:r>
              <a:rPr lang="en-US" dirty="0" smtClean="0">
                <a:latin typeface="Georgia"/>
                <a:cs typeface="Georgia"/>
              </a:rPr>
              <a:t>    children under 5, in</a:t>
            </a:r>
          </a:p>
          <a:p>
            <a:pPr marL="0" indent="0">
              <a:buNone/>
            </a:pPr>
            <a:r>
              <a:rPr lang="en-US" dirty="0" smtClean="0">
                <a:latin typeface="Georgia"/>
                <a:cs typeface="Georgia"/>
              </a:rPr>
              <a:t>    </a:t>
            </a:r>
            <a:r>
              <a:rPr lang="en-US" dirty="0" smtClean="0">
                <a:latin typeface="Georgia"/>
                <a:cs typeface="Georgia"/>
              </a:rPr>
              <a:t>urban </a:t>
            </a:r>
            <a:r>
              <a:rPr lang="en-US" dirty="0">
                <a:latin typeface="Georgia"/>
                <a:cs typeface="Georgia"/>
              </a:rPr>
              <a:t>areas </a:t>
            </a:r>
            <a:r>
              <a:rPr lang="en-US" dirty="0" smtClean="0">
                <a:latin typeface="Georgia"/>
                <a:cs typeface="Georgia"/>
              </a:rPr>
              <a:t>&amp; among</a:t>
            </a:r>
            <a:endParaRPr lang="en-US" dirty="0">
              <a:latin typeface="Georgia"/>
              <a:cs typeface="Georgia"/>
            </a:endParaRPr>
          </a:p>
          <a:p>
            <a:pPr marL="0" indent="0">
              <a:buNone/>
            </a:pPr>
            <a:r>
              <a:rPr lang="en-US" dirty="0" smtClean="0">
                <a:latin typeface="Georgia"/>
                <a:cs typeface="Georgia"/>
              </a:rPr>
              <a:t>    poor, and non-white</a:t>
            </a:r>
            <a:endParaRPr lang="en-US" dirty="0">
              <a:latin typeface="Georgia"/>
              <a:cs typeface="Georgia"/>
            </a:endParaRPr>
          </a:p>
        </p:txBody>
      </p:sp>
      <p:pic>
        <p:nvPicPr>
          <p:cNvPr id="2" name="Picture 1"/>
          <p:cNvPicPr>
            <a:picLocks noChangeAspect="1"/>
          </p:cNvPicPr>
          <p:nvPr/>
        </p:nvPicPr>
        <p:blipFill>
          <a:blip r:embed="rId3"/>
          <a:stretch>
            <a:fillRect/>
          </a:stretch>
        </p:blipFill>
        <p:spPr>
          <a:xfrm>
            <a:off x="4191000" y="2743200"/>
            <a:ext cx="4927600" cy="3975100"/>
          </a:xfrm>
          <a:prstGeom prst="rect">
            <a:avLst/>
          </a:prstGeom>
        </p:spPr>
      </p:pic>
      <p:sp>
        <p:nvSpPr>
          <p:cNvPr id="3" name="Rectangle 2"/>
          <p:cNvSpPr/>
          <p:nvPr/>
        </p:nvSpPr>
        <p:spPr>
          <a:xfrm>
            <a:off x="4191000" y="6621790"/>
            <a:ext cx="4572000" cy="261610"/>
          </a:xfrm>
          <a:prstGeom prst="rect">
            <a:avLst/>
          </a:prstGeom>
        </p:spPr>
        <p:txBody>
          <a:bodyPr>
            <a:spAutoFit/>
          </a:bodyPr>
          <a:lstStyle/>
          <a:p>
            <a:r>
              <a:rPr lang="en-US" sz="1050" dirty="0"/>
              <a:t>Source: ICAO Information Paper CAEP-SG/ 20082-IP/05</a:t>
            </a:r>
          </a:p>
        </p:txBody>
      </p:sp>
    </p:spTree>
    <p:extLst>
      <p:ext uri="{BB962C8B-B14F-4D97-AF65-F5344CB8AC3E}">
        <p14:creationId xmlns:p14="http://schemas.microsoft.com/office/powerpoint/2010/main" val="989002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latin typeface="Georgia"/>
                <a:cs typeface="Georgia"/>
              </a:rPr>
              <a:t>      </a:t>
            </a:r>
            <a:r>
              <a:rPr lang="en-US" dirty="0" smtClean="0">
                <a:latin typeface="Georgia"/>
                <a:cs typeface="Georgia"/>
              </a:rPr>
              <a:t>Public Health Implications</a:t>
            </a:r>
            <a:endParaRPr lang="en-US" dirty="0">
              <a:latin typeface="Georgia"/>
              <a:cs typeface="Georgia"/>
            </a:endParaRPr>
          </a:p>
        </p:txBody>
      </p:sp>
      <p:sp>
        <p:nvSpPr>
          <p:cNvPr id="5123" name="Content Placeholder 2"/>
          <p:cNvSpPr>
            <a:spLocks noGrp="1"/>
          </p:cNvSpPr>
          <p:nvPr>
            <p:ph idx="1"/>
          </p:nvPr>
        </p:nvSpPr>
        <p:spPr>
          <a:xfrm>
            <a:off x="301752" y="1527048"/>
            <a:ext cx="8613648" cy="4873752"/>
          </a:xfrm>
        </p:spPr>
        <p:txBody>
          <a:bodyPr>
            <a:normAutofit/>
          </a:bodyPr>
          <a:lstStyle/>
          <a:p>
            <a:r>
              <a:rPr lang="en-US" sz="2600" dirty="0" smtClean="0">
                <a:cs typeface="Constantia"/>
              </a:rPr>
              <a:t>Premature deaths, hospitalizations</a:t>
            </a:r>
          </a:p>
          <a:p>
            <a:r>
              <a:rPr lang="en-US" sz="2600" dirty="0" smtClean="0">
                <a:cs typeface="Constantia"/>
              </a:rPr>
              <a:t>ER visits</a:t>
            </a:r>
          </a:p>
          <a:p>
            <a:r>
              <a:rPr lang="en-US" sz="2600" dirty="0" smtClean="0">
                <a:cs typeface="Constantia"/>
              </a:rPr>
              <a:t>Health care costs</a:t>
            </a:r>
          </a:p>
          <a:p>
            <a:r>
              <a:rPr lang="en-US" sz="2600" dirty="0" smtClean="0">
                <a:cs typeface="Constantia"/>
              </a:rPr>
              <a:t>Missed work and school</a:t>
            </a:r>
          </a:p>
          <a:p>
            <a:endParaRPr lang="en-US" sz="2600" dirty="0">
              <a:latin typeface="Constantia"/>
              <a:cs typeface="Constantia"/>
            </a:endParaRPr>
          </a:p>
          <a:p>
            <a:endParaRPr lang="en-US" dirty="0">
              <a:latin typeface="Georgia"/>
              <a:cs typeface="Georgia"/>
            </a:endParaRPr>
          </a:p>
        </p:txBody>
      </p:sp>
    </p:spTree>
    <p:extLst>
      <p:ext uri="{BB962C8B-B14F-4D97-AF65-F5344CB8AC3E}">
        <p14:creationId xmlns:p14="http://schemas.microsoft.com/office/powerpoint/2010/main" val="3876789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Meta-Research </a:t>
            </a:r>
            <a:r>
              <a:rPr lang="en-US" dirty="0" smtClean="0"/>
              <a:t>Questions</a:t>
            </a:r>
            <a:endParaRPr lang="en-US" dirty="0"/>
          </a:p>
        </p:txBody>
      </p:sp>
      <p:sp>
        <p:nvSpPr>
          <p:cNvPr id="3" name="Content Placeholder 2"/>
          <p:cNvSpPr>
            <a:spLocks noGrp="1"/>
          </p:cNvSpPr>
          <p:nvPr>
            <p:ph sz="quarter" idx="1"/>
          </p:nvPr>
        </p:nvSpPr>
        <p:spPr/>
        <p:txBody>
          <a:bodyPr/>
          <a:lstStyle/>
          <a:p>
            <a:r>
              <a:rPr lang="en-US" dirty="0" smtClean="0"/>
              <a:t>Where and how are people exposed to PM in urban areas?</a:t>
            </a:r>
          </a:p>
          <a:p>
            <a:r>
              <a:rPr lang="en-US" dirty="0" smtClean="0"/>
              <a:t>Are there socioeconomic/racial discrepancies in PM exposure?</a:t>
            </a:r>
          </a:p>
          <a:p>
            <a:r>
              <a:rPr lang="en-US" dirty="0" smtClean="0"/>
              <a:t>Are there aspects of the built/natural environment that increase/reduce PM exposure?</a:t>
            </a:r>
          </a:p>
          <a:p>
            <a:r>
              <a:rPr lang="en-US" dirty="0" smtClean="0"/>
              <a:t>How can community groups be involved in air monitoring research? Does this facilitate policy solutions?</a:t>
            </a:r>
            <a:endParaRPr lang="en-US" dirty="0"/>
          </a:p>
        </p:txBody>
      </p:sp>
    </p:spTree>
    <p:extLst>
      <p:ext uri="{BB962C8B-B14F-4D97-AF65-F5344CB8AC3E}">
        <p14:creationId xmlns:p14="http://schemas.microsoft.com/office/powerpoint/2010/main" val="400441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8135" b="8091"/>
          <a:stretch/>
        </p:blipFill>
        <p:spPr>
          <a:xfrm>
            <a:off x="-304800" y="228600"/>
            <a:ext cx="5715000" cy="619577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3797935" cy="2743200"/>
          </a:xfrm>
          <a:prstGeom prst="rect">
            <a:avLst/>
          </a:prstGeom>
          <a:noFill/>
          <a:ln>
            <a:noFill/>
          </a:ln>
        </p:spPr>
      </p:pic>
      <p:sp>
        <p:nvSpPr>
          <p:cNvPr id="7" name="Rectangle 6"/>
          <p:cNvSpPr/>
          <p:nvPr/>
        </p:nvSpPr>
        <p:spPr>
          <a:xfrm>
            <a:off x="3352800" y="4306669"/>
            <a:ext cx="5410200" cy="646331"/>
          </a:xfrm>
          <a:prstGeom prst="rect">
            <a:avLst/>
          </a:prstGeom>
        </p:spPr>
        <p:txBody>
          <a:bodyPr wrap="square">
            <a:spAutoFit/>
          </a:bodyPr>
          <a:lstStyle/>
          <a:p>
            <a:pPr algn="r"/>
            <a:r>
              <a:rPr lang="en-US" sz="1200" dirty="0"/>
              <a:t>Zhu, Y., Hinds, W. C., Kim, S. &amp; </a:t>
            </a:r>
            <a:r>
              <a:rPr lang="en-US" sz="1200" dirty="0" err="1"/>
              <a:t>Sioutas</a:t>
            </a:r>
            <a:r>
              <a:rPr lang="en-US" sz="1200" dirty="0"/>
              <a:t>, C. Concentration and Size Distribution of Ultrafine Particles Near a Major Highway. </a:t>
            </a:r>
            <a:r>
              <a:rPr lang="en-US" sz="1200" i="1" dirty="0"/>
              <a:t>Journal of the Air and Waste Management Association</a:t>
            </a:r>
            <a:r>
              <a:rPr lang="en-US" sz="1200" dirty="0"/>
              <a:t> </a:t>
            </a:r>
            <a:r>
              <a:rPr lang="en-US" sz="1200" b="1" dirty="0"/>
              <a:t>52</a:t>
            </a:r>
            <a:r>
              <a:rPr lang="en-US" sz="1200" dirty="0"/>
              <a:t>, 1032-1042, (2002). </a:t>
            </a:r>
          </a:p>
        </p:txBody>
      </p:sp>
      <p:sp>
        <p:nvSpPr>
          <p:cNvPr id="8" name="Rectangle 7"/>
          <p:cNvSpPr/>
          <p:nvPr/>
        </p:nvSpPr>
        <p:spPr>
          <a:xfrm>
            <a:off x="4876800" y="304800"/>
            <a:ext cx="3886200" cy="1077218"/>
          </a:xfrm>
          <a:prstGeom prst="rect">
            <a:avLst/>
          </a:prstGeom>
        </p:spPr>
        <p:txBody>
          <a:bodyPr wrap="square">
            <a:spAutoFit/>
          </a:bodyPr>
          <a:lstStyle/>
          <a:p>
            <a:pPr algn="r"/>
            <a:r>
              <a:rPr lang="en-US" sz="3200" dirty="0" smtClean="0"/>
              <a:t>The need for local monitoring</a:t>
            </a:r>
            <a:endParaRPr lang="en-US" sz="3200" dirty="0"/>
          </a:p>
        </p:txBody>
      </p:sp>
    </p:spTree>
    <p:extLst>
      <p:ext uri="{BB962C8B-B14F-4D97-AF65-F5344CB8AC3E}">
        <p14:creationId xmlns:p14="http://schemas.microsoft.com/office/powerpoint/2010/main" val="374556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Policy Background &amp; Significance: </a:t>
            </a:r>
            <a:br>
              <a:rPr lang="en-US" dirty="0" smtClean="0"/>
            </a:br>
            <a:r>
              <a:rPr lang="en-US" dirty="0" smtClean="0"/>
              <a:t>Goods Movement</a:t>
            </a:r>
            <a:endParaRPr lang="en-US" dirty="0"/>
          </a:p>
        </p:txBody>
      </p:sp>
      <p:sp>
        <p:nvSpPr>
          <p:cNvPr id="3" name="Content Placeholder 2"/>
          <p:cNvSpPr>
            <a:spLocks noGrp="1"/>
          </p:cNvSpPr>
          <p:nvPr>
            <p:ph sz="quarter" idx="1"/>
          </p:nvPr>
        </p:nvSpPr>
        <p:spPr>
          <a:xfrm>
            <a:off x="301752" y="1527048"/>
            <a:ext cx="8503920" cy="4873752"/>
          </a:xfrm>
        </p:spPr>
        <p:txBody>
          <a:bodyPr>
            <a:normAutofit/>
          </a:bodyPr>
          <a:lstStyle/>
          <a:p>
            <a:r>
              <a:rPr lang="en-US" dirty="0" smtClean="0"/>
              <a:t>Expansion of the Panama Canal</a:t>
            </a:r>
          </a:p>
          <a:p>
            <a:r>
              <a:rPr lang="en-US" dirty="0" smtClean="0"/>
              <a:t>Dredging of the Delaware River </a:t>
            </a:r>
          </a:p>
          <a:p>
            <a:pPr>
              <a:buNone/>
            </a:pPr>
            <a:r>
              <a:rPr lang="en-US" dirty="0" smtClean="0">
                <a:sym typeface="Wingdings" pitchFamily="2" charset="2"/>
              </a:rPr>
              <a:t></a:t>
            </a:r>
            <a:r>
              <a:rPr lang="en-US" dirty="0" smtClean="0"/>
              <a:t>Philadelphia’s ports: projected increase in cargo vol. </a:t>
            </a:r>
          </a:p>
          <a:p>
            <a:endParaRPr lang="en-US" dirty="0" smtClean="0"/>
          </a:p>
          <a:p>
            <a:endParaRPr lang="en-US" dirty="0" smtClean="0"/>
          </a:p>
          <a:p>
            <a:r>
              <a:rPr lang="en-US" dirty="0" smtClean="0"/>
              <a:t>Growth in container shipping</a:t>
            </a:r>
          </a:p>
          <a:p>
            <a:r>
              <a:rPr lang="en-US" dirty="0" smtClean="0"/>
              <a:t>Increasing ship size</a:t>
            </a:r>
          </a:p>
          <a:p>
            <a:r>
              <a:rPr lang="en-US" dirty="0" smtClean="0"/>
              <a:t>More private participation</a:t>
            </a:r>
          </a:p>
          <a:p>
            <a:r>
              <a:rPr lang="en-US" dirty="0" smtClean="0"/>
              <a:t>Clean Air Council</a:t>
            </a:r>
          </a:p>
          <a:p>
            <a:endParaRPr lang="en-US" dirty="0"/>
          </a:p>
        </p:txBody>
      </p:sp>
      <p:pic>
        <p:nvPicPr>
          <p:cNvPr id="4" name="Picture 3" descr="Phila_overview.jpg"/>
          <p:cNvPicPr>
            <a:picLocks noChangeAspect="1"/>
          </p:cNvPicPr>
          <p:nvPr/>
        </p:nvPicPr>
        <p:blipFill>
          <a:blip r:embed="rId3" cstate="print"/>
          <a:srcRect l="11306" t="16883" r="14744" b="18182"/>
          <a:stretch>
            <a:fillRect/>
          </a:stretch>
        </p:blipFill>
        <p:spPr>
          <a:xfrm>
            <a:off x="5791200" y="3048000"/>
            <a:ext cx="3352800" cy="38100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9286</TotalTime>
  <Words>2394</Words>
  <Application>Microsoft Macintosh PowerPoint</Application>
  <PresentationFormat>On-screen Show (4:3)</PresentationFormat>
  <Paragraphs>228</Paragraphs>
  <Slides>24</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27" baseType="lpstr">
      <vt:lpstr>Civic</vt:lpstr>
      <vt:lpstr>Bitmap Image</vt:lpstr>
      <vt:lpstr>Microsoft Word Document</vt:lpstr>
      <vt:lpstr>Impact of diesel vehicle traffic on ambient black carbon concentrations in Port Richmond</vt:lpstr>
      <vt:lpstr>Overview</vt:lpstr>
      <vt:lpstr>PM Sources and  Diesel Exhaust Particulates (DEP)</vt:lpstr>
      <vt:lpstr>PM Exposure’s Health Effects</vt:lpstr>
      <vt:lpstr>Pediatric Asthma</vt:lpstr>
      <vt:lpstr>      Public Health Implications</vt:lpstr>
      <vt:lpstr>Meta-Research Questions</vt:lpstr>
      <vt:lpstr>PowerPoint Presentation</vt:lpstr>
      <vt:lpstr>Policy Background &amp; Significance:  Goods Movement</vt:lpstr>
      <vt:lpstr>Policy Background &amp; Significance:  Built Environment</vt:lpstr>
      <vt:lpstr>Philadelphia’s Ports &amp; Emission Sources</vt:lpstr>
      <vt:lpstr>Philadelphia’s Port Richmond Neighborhood</vt:lpstr>
      <vt:lpstr>PowerPoint Presentation</vt:lpstr>
      <vt:lpstr>1. Community Outreach and Baseline Data Acquisition </vt:lpstr>
      <vt:lpstr>2. PM2.5 Personal Exposure Monitoring (11-12 / 2011)</vt:lpstr>
      <vt:lpstr>3. Black Carbon Study (June 2012)</vt:lpstr>
      <vt:lpstr>3. Black Carbon Study (June 2012)</vt:lpstr>
      <vt:lpstr>3. Black Carbon  Study Results</vt:lpstr>
      <vt:lpstr>PowerPoint Presentation</vt:lpstr>
      <vt:lpstr>PowerPoint Presentation</vt:lpstr>
      <vt:lpstr>3. Black Carbon Study Results</vt:lpstr>
      <vt:lpstr>Road Blocks &amp; Challenges</vt:lpstr>
      <vt:lpstr>Community Reportback &amp; Next Steps</vt:lpstr>
      <vt:lpstr>Thanks &amp; 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 Kondo</dc:creator>
  <cp:lastModifiedBy>Michelle Kondo</cp:lastModifiedBy>
  <cp:revision>383</cp:revision>
  <cp:lastPrinted>2012-10-01T13:29:35Z</cp:lastPrinted>
  <dcterms:created xsi:type="dcterms:W3CDTF">2011-10-07T17:14:45Z</dcterms:created>
  <dcterms:modified xsi:type="dcterms:W3CDTF">2012-11-19T15:25:54Z</dcterms:modified>
</cp:coreProperties>
</file>